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8" r:id="rId2"/>
    <p:sldId id="326" r:id="rId3"/>
    <p:sldId id="305" r:id="rId4"/>
    <p:sldId id="316" r:id="rId5"/>
    <p:sldId id="336" r:id="rId6"/>
    <p:sldId id="329" r:id="rId7"/>
    <p:sldId id="311" r:id="rId8"/>
    <p:sldId id="334" r:id="rId9"/>
    <p:sldId id="307" r:id="rId10"/>
    <p:sldId id="309" r:id="rId11"/>
    <p:sldId id="335" r:id="rId12"/>
    <p:sldId id="328" r:id="rId13"/>
    <p:sldId id="315" r:id="rId14"/>
    <p:sldId id="341" r:id="rId15"/>
    <p:sldId id="310" r:id="rId16"/>
    <p:sldId id="312" r:id="rId17"/>
    <p:sldId id="348" r:id="rId18"/>
    <p:sldId id="314" r:id="rId19"/>
    <p:sldId id="306" r:id="rId20"/>
    <p:sldId id="346" r:id="rId21"/>
    <p:sldId id="342" r:id="rId22"/>
    <p:sldId id="344" r:id="rId23"/>
    <p:sldId id="345" r:id="rId24"/>
    <p:sldId id="340" r:id="rId25"/>
    <p:sldId id="321" r:id="rId26"/>
    <p:sldId id="327" r:id="rId27"/>
    <p:sldId id="332" r:id="rId28"/>
    <p:sldId id="333" r:id="rId29"/>
    <p:sldId id="338" r:id="rId30"/>
    <p:sldId id="339" r:id="rId31"/>
    <p:sldId id="325" r:id="rId32"/>
    <p:sldId id="318" r:id="rId33"/>
    <p:sldId id="319"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3CC4"/>
    <a:srgbClr val="E1E1EB"/>
    <a:srgbClr val="5B9034"/>
    <a:srgbClr val="2D699F"/>
    <a:srgbClr val="CAE4E8"/>
    <a:srgbClr val="3D8F8D"/>
    <a:srgbClr val="7CBE4A"/>
    <a:srgbClr val="E85A38"/>
    <a:srgbClr val="D09E00"/>
    <a:srgbClr val="BAE1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1" autoAdjust="0"/>
    <p:restoredTop sz="94660"/>
  </p:normalViewPr>
  <p:slideViewPr>
    <p:cSldViewPr snapToGrid="0">
      <p:cViewPr varScale="1">
        <p:scale>
          <a:sx n="87" d="100"/>
          <a:sy n="87" d="100"/>
        </p:scale>
        <p:origin x="696" y="6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Music Generation papers</a:t>
            </a:r>
            <a:r>
              <a:rPr lang="en-US" baseline="0" dirty="0"/>
              <a:t> per publication year</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Hoja1!$B$1</c:f>
              <c:strCache>
                <c:ptCount val="1"/>
                <c:pt idx="0">
                  <c:v>Serie 1</c:v>
                </c:pt>
              </c:strCache>
            </c:strRef>
          </c:tx>
          <c:spPr>
            <a:solidFill>
              <a:schemeClr val="accent1"/>
            </a:solidFill>
            <a:ln>
              <a:noFill/>
            </a:ln>
            <a:effectLst/>
          </c:spPr>
          <c:invertIfNegative val="0"/>
          <c:cat>
            <c:numRef>
              <c:f>Hoja1!$A$2:$A$35</c:f>
              <c:numCache>
                <c:formatCode>General</c:formatCode>
                <c:ptCount val="34"/>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pt idx="30">
                  <c:v>2018</c:v>
                </c:pt>
                <c:pt idx="31">
                  <c:v>2019</c:v>
                </c:pt>
                <c:pt idx="32">
                  <c:v>2020</c:v>
                </c:pt>
                <c:pt idx="33">
                  <c:v>2021</c:v>
                </c:pt>
              </c:numCache>
            </c:numRef>
          </c:cat>
          <c:val>
            <c:numRef>
              <c:f>Hoja1!$B$2:$B$35</c:f>
              <c:numCache>
                <c:formatCode>General</c:formatCode>
                <c:ptCount val="34"/>
                <c:pt idx="0">
                  <c:v>14</c:v>
                </c:pt>
                <c:pt idx="1">
                  <c:v>20</c:v>
                </c:pt>
                <c:pt idx="2">
                  <c:v>2.5</c:v>
                </c:pt>
                <c:pt idx="3">
                  <c:v>15</c:v>
                </c:pt>
                <c:pt idx="4">
                  <c:v>21</c:v>
                </c:pt>
                <c:pt idx="5">
                  <c:v>22</c:v>
                </c:pt>
                <c:pt idx="6">
                  <c:v>28</c:v>
                </c:pt>
                <c:pt idx="7">
                  <c:v>19</c:v>
                </c:pt>
                <c:pt idx="8">
                  <c:v>16</c:v>
                </c:pt>
                <c:pt idx="9">
                  <c:v>23</c:v>
                </c:pt>
                <c:pt idx="10">
                  <c:v>26</c:v>
                </c:pt>
                <c:pt idx="11">
                  <c:v>45</c:v>
                </c:pt>
                <c:pt idx="12">
                  <c:v>40</c:v>
                </c:pt>
                <c:pt idx="13">
                  <c:v>53</c:v>
                </c:pt>
                <c:pt idx="14">
                  <c:v>54</c:v>
                </c:pt>
                <c:pt idx="15">
                  <c:v>54</c:v>
                </c:pt>
                <c:pt idx="16">
                  <c:v>70</c:v>
                </c:pt>
                <c:pt idx="17">
                  <c:v>79</c:v>
                </c:pt>
                <c:pt idx="18">
                  <c:v>113</c:v>
                </c:pt>
                <c:pt idx="19">
                  <c:v>115</c:v>
                </c:pt>
                <c:pt idx="20">
                  <c:v>124</c:v>
                </c:pt>
                <c:pt idx="21">
                  <c:v>135</c:v>
                </c:pt>
                <c:pt idx="22">
                  <c:v>155</c:v>
                </c:pt>
                <c:pt idx="23">
                  <c:v>136</c:v>
                </c:pt>
                <c:pt idx="24">
                  <c:v>212</c:v>
                </c:pt>
                <c:pt idx="25">
                  <c:v>194</c:v>
                </c:pt>
                <c:pt idx="26">
                  <c:v>208</c:v>
                </c:pt>
                <c:pt idx="27">
                  <c:v>233</c:v>
                </c:pt>
                <c:pt idx="28">
                  <c:v>295</c:v>
                </c:pt>
                <c:pt idx="29">
                  <c:v>296</c:v>
                </c:pt>
                <c:pt idx="30">
                  <c:v>441</c:v>
                </c:pt>
                <c:pt idx="31">
                  <c:v>432</c:v>
                </c:pt>
                <c:pt idx="32">
                  <c:v>591</c:v>
                </c:pt>
                <c:pt idx="33">
                  <c:v>662</c:v>
                </c:pt>
              </c:numCache>
            </c:numRef>
          </c:val>
          <c:extLst>
            <c:ext xmlns:c16="http://schemas.microsoft.com/office/drawing/2014/chart" uri="{C3380CC4-5D6E-409C-BE32-E72D297353CC}">
              <c16:uniqueId val="{00000000-7677-4618-8C7B-83228D15156E}"/>
            </c:ext>
          </c:extLst>
        </c:ser>
        <c:dLbls>
          <c:showLegendKey val="0"/>
          <c:showVal val="0"/>
          <c:showCatName val="0"/>
          <c:showSerName val="0"/>
          <c:showPercent val="0"/>
          <c:showBubbleSize val="0"/>
        </c:dLbls>
        <c:gapWidth val="219"/>
        <c:overlap val="-27"/>
        <c:axId val="85341279"/>
        <c:axId val="85343775"/>
      </c:barChart>
      <c:catAx>
        <c:axId val="853412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5343775"/>
        <c:crosses val="autoZero"/>
        <c:auto val="1"/>
        <c:lblAlgn val="ctr"/>
        <c:lblOffset val="100"/>
        <c:noMultiLvlLbl val="0"/>
      </c:catAx>
      <c:valAx>
        <c:axId val="85343775"/>
        <c:scaling>
          <c:orientation val="minMax"/>
        </c:scaling>
        <c:delete val="1"/>
        <c:axPos val="l"/>
        <c:numFmt formatCode="General" sourceLinked="1"/>
        <c:majorTickMark val="none"/>
        <c:minorTickMark val="none"/>
        <c:tickLblPos val="nextTo"/>
        <c:crossAx val="853412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4B70B85-C7AB-4E06-8829-462BEDCFE3CE}"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25390-769B-4567-8C89-E5FEF931C24A}" type="slidenum">
              <a:rPr lang="en-US" smtClean="0"/>
              <a:t>‹Nº›</a:t>
            </a:fld>
            <a:endParaRPr lang="en-US"/>
          </a:p>
        </p:txBody>
      </p:sp>
    </p:spTree>
    <p:extLst>
      <p:ext uri="{BB962C8B-B14F-4D97-AF65-F5344CB8AC3E}">
        <p14:creationId xmlns:p14="http://schemas.microsoft.com/office/powerpoint/2010/main" val="3271754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4B70B85-C7AB-4E06-8829-462BEDCFE3CE}"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25390-769B-4567-8C89-E5FEF931C24A}" type="slidenum">
              <a:rPr lang="en-US" smtClean="0"/>
              <a:t>‹Nº›</a:t>
            </a:fld>
            <a:endParaRPr lang="en-US"/>
          </a:p>
        </p:txBody>
      </p:sp>
    </p:spTree>
    <p:extLst>
      <p:ext uri="{BB962C8B-B14F-4D97-AF65-F5344CB8AC3E}">
        <p14:creationId xmlns:p14="http://schemas.microsoft.com/office/powerpoint/2010/main" val="1427284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4B70B85-C7AB-4E06-8829-462BEDCFE3CE}"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25390-769B-4567-8C89-E5FEF931C24A}" type="slidenum">
              <a:rPr lang="en-US" smtClean="0"/>
              <a:t>‹Nº›</a:t>
            </a:fld>
            <a:endParaRPr lang="en-US"/>
          </a:p>
        </p:txBody>
      </p:sp>
    </p:spTree>
    <p:extLst>
      <p:ext uri="{BB962C8B-B14F-4D97-AF65-F5344CB8AC3E}">
        <p14:creationId xmlns:p14="http://schemas.microsoft.com/office/powerpoint/2010/main" val="1773248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4B70B85-C7AB-4E06-8829-462BEDCFE3CE}"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25390-769B-4567-8C89-E5FEF931C24A}" type="slidenum">
              <a:rPr lang="en-US" smtClean="0"/>
              <a:t>‹Nº›</a:t>
            </a:fld>
            <a:endParaRPr lang="en-US"/>
          </a:p>
        </p:txBody>
      </p:sp>
    </p:spTree>
    <p:extLst>
      <p:ext uri="{BB962C8B-B14F-4D97-AF65-F5344CB8AC3E}">
        <p14:creationId xmlns:p14="http://schemas.microsoft.com/office/powerpoint/2010/main" val="2115969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4B70B85-C7AB-4E06-8829-462BEDCFE3CE}"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25390-769B-4567-8C89-E5FEF931C24A}" type="slidenum">
              <a:rPr lang="en-US" smtClean="0"/>
              <a:t>‹Nº›</a:t>
            </a:fld>
            <a:endParaRPr lang="en-US"/>
          </a:p>
        </p:txBody>
      </p:sp>
    </p:spTree>
    <p:extLst>
      <p:ext uri="{BB962C8B-B14F-4D97-AF65-F5344CB8AC3E}">
        <p14:creationId xmlns:p14="http://schemas.microsoft.com/office/powerpoint/2010/main" val="3910536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4B70B85-C7AB-4E06-8829-462BEDCFE3CE}" type="datetimeFigureOut">
              <a:rPr lang="en-US" smtClean="0"/>
              <a:t>4/20/2022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25390-769B-4567-8C89-E5FEF931C24A}" type="slidenum">
              <a:rPr lang="en-US" smtClean="0"/>
              <a:t>‹Nº›</a:t>
            </a:fld>
            <a:endParaRPr lang="en-US"/>
          </a:p>
        </p:txBody>
      </p:sp>
    </p:spTree>
    <p:extLst>
      <p:ext uri="{BB962C8B-B14F-4D97-AF65-F5344CB8AC3E}">
        <p14:creationId xmlns:p14="http://schemas.microsoft.com/office/powerpoint/2010/main" val="2086071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9"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1"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4B70B85-C7AB-4E06-8829-462BEDCFE3CE}" type="datetimeFigureOut">
              <a:rPr lang="en-US" smtClean="0"/>
              <a:t>4/20/2022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825390-769B-4567-8C89-E5FEF931C24A}" type="slidenum">
              <a:rPr lang="en-US" smtClean="0"/>
              <a:t>‹Nº›</a:t>
            </a:fld>
            <a:endParaRPr lang="en-US"/>
          </a:p>
        </p:txBody>
      </p:sp>
    </p:spTree>
    <p:extLst>
      <p:ext uri="{BB962C8B-B14F-4D97-AF65-F5344CB8AC3E}">
        <p14:creationId xmlns:p14="http://schemas.microsoft.com/office/powerpoint/2010/main" val="3178069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4B70B85-C7AB-4E06-8829-462BEDCFE3CE}" type="datetimeFigureOut">
              <a:rPr lang="en-US" smtClean="0"/>
              <a:t>4/20/2022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825390-769B-4567-8C89-E5FEF931C24A}" type="slidenum">
              <a:rPr lang="en-US" smtClean="0"/>
              <a:t>‹Nº›</a:t>
            </a:fld>
            <a:endParaRPr lang="en-US"/>
          </a:p>
        </p:txBody>
      </p:sp>
    </p:spTree>
    <p:extLst>
      <p:ext uri="{BB962C8B-B14F-4D97-AF65-F5344CB8AC3E}">
        <p14:creationId xmlns:p14="http://schemas.microsoft.com/office/powerpoint/2010/main" val="3353658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B70B85-C7AB-4E06-8829-462BEDCFE3CE}" type="datetimeFigureOut">
              <a:rPr lang="en-US" smtClean="0"/>
              <a:t>4/20/2022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825390-769B-4567-8C89-E5FEF931C24A}" type="slidenum">
              <a:rPr lang="en-US" smtClean="0"/>
              <a:t>‹Nº›</a:t>
            </a:fld>
            <a:endParaRPr lang="en-US"/>
          </a:p>
        </p:txBody>
      </p:sp>
    </p:spTree>
    <p:extLst>
      <p:ext uri="{BB962C8B-B14F-4D97-AF65-F5344CB8AC3E}">
        <p14:creationId xmlns:p14="http://schemas.microsoft.com/office/powerpoint/2010/main" val="1692280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4B70B85-C7AB-4E06-8829-462BEDCFE3CE}" type="datetimeFigureOut">
              <a:rPr lang="en-US" smtClean="0"/>
              <a:t>4/20/2022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25390-769B-4567-8C89-E5FEF931C24A}" type="slidenum">
              <a:rPr lang="en-US" smtClean="0"/>
              <a:t>‹Nº›</a:t>
            </a:fld>
            <a:endParaRPr lang="en-US"/>
          </a:p>
        </p:txBody>
      </p:sp>
    </p:spTree>
    <p:extLst>
      <p:ext uri="{BB962C8B-B14F-4D97-AF65-F5344CB8AC3E}">
        <p14:creationId xmlns:p14="http://schemas.microsoft.com/office/powerpoint/2010/main" val="3175439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4B70B85-C7AB-4E06-8829-462BEDCFE3CE}" type="datetimeFigureOut">
              <a:rPr lang="en-US" smtClean="0"/>
              <a:t>4/20/2022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25390-769B-4567-8C89-E5FEF931C24A}" type="slidenum">
              <a:rPr lang="en-US" smtClean="0"/>
              <a:t>‹Nº›</a:t>
            </a:fld>
            <a:endParaRPr lang="en-US"/>
          </a:p>
        </p:txBody>
      </p:sp>
    </p:spTree>
    <p:extLst>
      <p:ext uri="{BB962C8B-B14F-4D97-AF65-F5344CB8AC3E}">
        <p14:creationId xmlns:p14="http://schemas.microsoft.com/office/powerpoint/2010/main" val="4017228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B70B85-C7AB-4E06-8829-462BEDCFE3CE}" type="datetimeFigureOut">
              <a:rPr lang="en-US" smtClean="0"/>
              <a:t>4/20/2022</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25390-769B-4567-8C89-E5FEF931C24A}" type="slidenum">
              <a:rPr lang="en-US" smtClean="0"/>
              <a:t>‹Nº›</a:t>
            </a:fld>
            <a:endParaRPr lang="en-US"/>
          </a:p>
        </p:txBody>
      </p:sp>
    </p:spTree>
    <p:extLst>
      <p:ext uri="{BB962C8B-B14F-4D97-AF65-F5344CB8AC3E}">
        <p14:creationId xmlns:p14="http://schemas.microsoft.com/office/powerpoint/2010/main" val="11604651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onnectedpapers.com/main/8f5b30af3cd33d442270e69310aaae9211c6e1fe/Music-Composition-with-Deep-Learning%3A-A-Review/graph"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8.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media" Target="../media/media5.mp3"/><Relationship Id="rId7" Type="http://schemas.openxmlformats.org/officeDocument/2006/relationships/image" Target="../media/image8.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png"/><Relationship Id="rId5" Type="http://schemas.openxmlformats.org/officeDocument/2006/relationships/slideLayout" Target="../slideLayouts/slideLayout7.xml"/><Relationship Id="rId4" Type="http://schemas.openxmlformats.org/officeDocument/2006/relationships/audio" Target="../media/media5.mp3"/></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media" Target="../media/media7.mp3"/><Relationship Id="rId7" Type="http://schemas.openxmlformats.org/officeDocument/2006/relationships/image" Target="../media/image12.png"/><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1.png"/><Relationship Id="rId5" Type="http://schemas.openxmlformats.org/officeDocument/2006/relationships/slideLayout" Target="../slideLayouts/slideLayout7.xml"/><Relationship Id="rId4" Type="http://schemas.openxmlformats.org/officeDocument/2006/relationships/audio" Target="../media/media7.mp3"/></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38.png"/><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hyperlink" Target="https://github.com/carlosholivan/DeepLearningMusicGeneration" TargetMode="External"/><Relationship Id="rId7"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arxiv.org/abs/2108.12290" TargetMode="External"/><Relationship Id="rId5" Type="http://schemas.openxmlformats.org/officeDocument/2006/relationships/hyperlink" Target="https://hacker-news.news/post/28353358" TargetMode="External"/><Relationship Id="rId4" Type="http://schemas.openxmlformats.org/officeDocument/2006/relationships/image" Target="../media/image47.png"/><Relationship Id="rId9" Type="http://schemas.openxmlformats.org/officeDocument/2006/relationships/image" Target="../media/image50.png"/></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musicmap.info/" TargetMode="External"/><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media" Target="../media/media2.mp3"/><Relationship Id="rId7"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png"/><Relationship Id="rId5" Type="http://schemas.openxmlformats.org/officeDocument/2006/relationships/slideLayout" Target="../slideLayouts/slideLayout2.xml"/><Relationship Id="rId4" Type="http://schemas.openxmlformats.org/officeDocument/2006/relationships/audio" Target="../media/media2.mp3"/></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29" name="Freeform: Shape 28">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2" name="Freeform: Shape 31">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35" name="Freeform: Shape 34">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CuadroTexto 32">
            <a:extLst>
              <a:ext uri="{FF2B5EF4-FFF2-40B4-BE49-F238E27FC236}">
                <a16:creationId xmlns:a16="http://schemas.microsoft.com/office/drawing/2014/main" id="{923D7EF1-283D-4923-8E33-067957760BFC}"/>
              </a:ext>
            </a:extLst>
          </p:cNvPr>
          <p:cNvSpPr txBox="1"/>
          <p:nvPr/>
        </p:nvSpPr>
        <p:spPr>
          <a:xfrm>
            <a:off x="641622" y="1403504"/>
            <a:ext cx="10908756" cy="1323439"/>
          </a:xfrm>
          <a:prstGeom prst="rect">
            <a:avLst/>
          </a:prstGeom>
          <a:noFill/>
        </p:spPr>
        <p:txBody>
          <a:bodyPr wrap="none" rtlCol="0">
            <a:spAutoFit/>
          </a:bodyPr>
          <a:lstStyle/>
          <a:p>
            <a:pPr algn="ctr"/>
            <a:r>
              <a:rPr lang="es-ES" sz="4000" dirty="0">
                <a:latin typeface="Comfortaa" pitchFamily="2" charset="0"/>
              </a:rPr>
              <a:t>Music </a:t>
            </a:r>
            <a:r>
              <a:rPr lang="es-ES" sz="4000" dirty="0" err="1">
                <a:latin typeface="Comfortaa" pitchFamily="2" charset="0"/>
              </a:rPr>
              <a:t>Composition</a:t>
            </a:r>
            <a:r>
              <a:rPr lang="es-ES" sz="4000" dirty="0">
                <a:latin typeface="Comfortaa" pitchFamily="2" charset="0"/>
              </a:rPr>
              <a:t> </a:t>
            </a:r>
            <a:r>
              <a:rPr lang="es-ES" sz="4000" dirty="0" err="1">
                <a:latin typeface="Comfortaa" pitchFamily="2" charset="0"/>
              </a:rPr>
              <a:t>with</a:t>
            </a:r>
            <a:r>
              <a:rPr lang="es-ES" sz="4000" dirty="0">
                <a:latin typeface="Comfortaa" pitchFamily="2" charset="0"/>
              </a:rPr>
              <a:t> Deep Learning: </a:t>
            </a:r>
          </a:p>
          <a:p>
            <a:pPr algn="ctr"/>
            <a:r>
              <a:rPr lang="es-ES" sz="4000" dirty="0">
                <a:latin typeface="Comfortaa" pitchFamily="2" charset="0"/>
              </a:rPr>
              <a:t>A </a:t>
            </a:r>
            <a:r>
              <a:rPr lang="es-ES" sz="4000" dirty="0" err="1">
                <a:latin typeface="Comfortaa" pitchFamily="2" charset="0"/>
              </a:rPr>
              <a:t>Review</a:t>
            </a:r>
            <a:endParaRPr lang="en-US" sz="4000" dirty="0">
              <a:latin typeface="Comfortaa" pitchFamily="2" charset="0"/>
            </a:endParaRPr>
          </a:p>
        </p:txBody>
      </p:sp>
      <p:sp>
        <p:nvSpPr>
          <p:cNvPr id="39" name="CuadroTexto 38">
            <a:extLst>
              <a:ext uri="{FF2B5EF4-FFF2-40B4-BE49-F238E27FC236}">
                <a16:creationId xmlns:a16="http://schemas.microsoft.com/office/drawing/2014/main" id="{E12109E6-8D5D-45E7-AA7A-55CD09D91CE1}"/>
              </a:ext>
            </a:extLst>
          </p:cNvPr>
          <p:cNvSpPr txBox="1"/>
          <p:nvPr/>
        </p:nvSpPr>
        <p:spPr>
          <a:xfrm>
            <a:off x="2641368" y="3202460"/>
            <a:ext cx="6909264" cy="461665"/>
          </a:xfrm>
          <a:prstGeom prst="rect">
            <a:avLst/>
          </a:prstGeom>
          <a:noFill/>
        </p:spPr>
        <p:txBody>
          <a:bodyPr wrap="none" rtlCol="0">
            <a:spAutoFit/>
          </a:bodyPr>
          <a:lstStyle/>
          <a:p>
            <a:pPr algn="ctr"/>
            <a:r>
              <a:rPr lang="es-ES" sz="2400" dirty="0">
                <a:solidFill>
                  <a:schemeClr val="tx1">
                    <a:lumMod val="75000"/>
                    <a:lumOff val="25000"/>
                  </a:schemeClr>
                </a:solidFill>
                <a:latin typeface="Comfortaa" pitchFamily="2" charset="0"/>
              </a:rPr>
              <a:t>Carlos </a:t>
            </a:r>
            <a:r>
              <a:rPr lang="es-ES" sz="2400" dirty="0" err="1">
                <a:solidFill>
                  <a:schemeClr val="tx1">
                    <a:lumMod val="75000"/>
                    <a:lumOff val="25000"/>
                  </a:schemeClr>
                </a:solidFill>
                <a:latin typeface="Comfortaa" pitchFamily="2" charset="0"/>
              </a:rPr>
              <a:t>Hernandez</a:t>
            </a:r>
            <a:r>
              <a:rPr lang="es-ES" sz="2400" dirty="0">
                <a:solidFill>
                  <a:schemeClr val="tx1">
                    <a:lumMod val="75000"/>
                    <a:lumOff val="25000"/>
                  </a:schemeClr>
                </a:solidFill>
                <a:latin typeface="Comfortaa" pitchFamily="2" charset="0"/>
              </a:rPr>
              <a:t>-Olivan*, </a:t>
            </a:r>
            <a:r>
              <a:rPr lang="es-ES" sz="2400" dirty="0" err="1">
                <a:solidFill>
                  <a:schemeClr val="tx1">
                    <a:lumMod val="75000"/>
                    <a:lumOff val="25000"/>
                  </a:schemeClr>
                </a:solidFill>
                <a:latin typeface="Comfortaa" pitchFamily="2" charset="0"/>
              </a:rPr>
              <a:t>Jose</a:t>
            </a:r>
            <a:r>
              <a:rPr lang="es-ES" sz="2400" dirty="0">
                <a:solidFill>
                  <a:schemeClr val="tx1">
                    <a:lumMod val="75000"/>
                    <a:lumOff val="25000"/>
                  </a:schemeClr>
                </a:solidFill>
                <a:latin typeface="Comfortaa" pitchFamily="2" charset="0"/>
              </a:rPr>
              <a:t> R. </a:t>
            </a:r>
            <a:r>
              <a:rPr lang="es-ES" sz="2400" dirty="0" err="1">
                <a:solidFill>
                  <a:schemeClr val="tx1">
                    <a:lumMod val="75000"/>
                    <a:lumOff val="25000"/>
                  </a:schemeClr>
                </a:solidFill>
                <a:latin typeface="Comfortaa" pitchFamily="2" charset="0"/>
              </a:rPr>
              <a:t>Beltran</a:t>
            </a:r>
            <a:endParaRPr lang="es-ES" sz="2400" dirty="0">
              <a:solidFill>
                <a:schemeClr val="tx1">
                  <a:lumMod val="75000"/>
                  <a:lumOff val="25000"/>
                </a:schemeClr>
              </a:solidFill>
              <a:latin typeface="Comfortaa" pitchFamily="2" charset="0"/>
            </a:endParaRPr>
          </a:p>
        </p:txBody>
      </p:sp>
      <p:sp>
        <p:nvSpPr>
          <p:cNvPr id="40" name="CuadroTexto 39">
            <a:extLst>
              <a:ext uri="{FF2B5EF4-FFF2-40B4-BE49-F238E27FC236}">
                <a16:creationId xmlns:a16="http://schemas.microsoft.com/office/drawing/2014/main" id="{ECBD823A-33AC-41E9-8B93-40A5889E4A09}"/>
              </a:ext>
            </a:extLst>
          </p:cNvPr>
          <p:cNvSpPr txBox="1"/>
          <p:nvPr/>
        </p:nvSpPr>
        <p:spPr>
          <a:xfrm>
            <a:off x="5191746" y="4033456"/>
            <a:ext cx="1808508" cy="461665"/>
          </a:xfrm>
          <a:prstGeom prst="rect">
            <a:avLst/>
          </a:prstGeom>
          <a:noFill/>
        </p:spPr>
        <p:txBody>
          <a:bodyPr wrap="none" rtlCol="0">
            <a:spAutoFit/>
          </a:bodyPr>
          <a:lstStyle/>
          <a:p>
            <a:pPr algn="ctr"/>
            <a:r>
              <a:rPr lang="es-ES" sz="2400" dirty="0">
                <a:solidFill>
                  <a:schemeClr val="tx1">
                    <a:lumMod val="75000"/>
                    <a:lumOff val="25000"/>
                  </a:schemeClr>
                </a:solidFill>
                <a:latin typeface="Comfortaa" pitchFamily="2" charset="0"/>
              </a:rPr>
              <a:t>April 2022</a:t>
            </a:r>
          </a:p>
        </p:txBody>
      </p:sp>
      <p:pic>
        <p:nvPicPr>
          <p:cNvPr id="18" name="Picture 4" descr="Ayudas de la Universidad de Zaragoza para alumnos no residentes no  comunitarios | Información académica">
            <a:extLst>
              <a:ext uri="{FF2B5EF4-FFF2-40B4-BE49-F238E27FC236}">
                <a16:creationId xmlns:a16="http://schemas.microsoft.com/office/drawing/2014/main" id="{FA81FB3A-A667-41AA-8327-764E3C6D634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5980766"/>
            <a:ext cx="2619022" cy="962490"/>
          </a:xfrm>
          <a:prstGeom prst="rect">
            <a:avLst/>
          </a:prstGeom>
          <a:noFill/>
          <a:extLst>
            <a:ext uri="{909E8E84-426E-40DD-AFC4-6F175D3DCCD1}">
              <a14:hiddenFill xmlns:a14="http://schemas.microsoft.com/office/drawing/2010/main">
                <a:solidFill>
                  <a:srgbClr val="FFFFFF"/>
                </a:solidFill>
              </a14:hiddenFill>
            </a:ext>
          </a:extLst>
        </p:spPr>
      </p:pic>
      <p:sp>
        <p:nvSpPr>
          <p:cNvPr id="19" name="CuadroTexto 18">
            <a:extLst>
              <a:ext uri="{FF2B5EF4-FFF2-40B4-BE49-F238E27FC236}">
                <a16:creationId xmlns:a16="http://schemas.microsoft.com/office/drawing/2014/main" id="{05138707-7225-46DB-B6CB-D59FDE0A57D3}"/>
              </a:ext>
            </a:extLst>
          </p:cNvPr>
          <p:cNvSpPr txBox="1"/>
          <p:nvPr/>
        </p:nvSpPr>
        <p:spPr>
          <a:xfrm>
            <a:off x="4640160" y="5107067"/>
            <a:ext cx="2911374" cy="369332"/>
          </a:xfrm>
          <a:prstGeom prst="rect">
            <a:avLst/>
          </a:prstGeom>
          <a:noFill/>
        </p:spPr>
        <p:txBody>
          <a:bodyPr wrap="none" rtlCol="0">
            <a:spAutoFit/>
          </a:bodyPr>
          <a:lstStyle/>
          <a:p>
            <a:pPr algn="ctr"/>
            <a:r>
              <a:rPr lang="es-ES" dirty="0">
                <a:solidFill>
                  <a:schemeClr val="tx1">
                    <a:lumMod val="75000"/>
                    <a:lumOff val="25000"/>
                  </a:schemeClr>
                </a:solidFill>
                <a:latin typeface="Comfortaa" pitchFamily="2" charset="0"/>
              </a:rPr>
              <a:t>*carloshero@unizar.es</a:t>
            </a:r>
          </a:p>
        </p:txBody>
      </p:sp>
    </p:spTree>
    <p:extLst>
      <p:ext uri="{BB962C8B-B14F-4D97-AF65-F5344CB8AC3E}">
        <p14:creationId xmlns:p14="http://schemas.microsoft.com/office/powerpoint/2010/main" val="2243998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54ECEBE-9353-406C-9313-02A517A31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2" name="Freeform: Shape 11">
            <a:extLst>
              <a:ext uri="{FF2B5EF4-FFF2-40B4-BE49-F238E27FC236}">
                <a16:creationId xmlns:a16="http://schemas.microsoft.com/office/drawing/2014/main" id="{71A74C97-ECC4-4C3A-988A-A72C1F8BB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23162" cy="5593660"/>
          </a:xfrm>
          <a:custGeom>
            <a:avLst/>
            <a:gdLst>
              <a:gd name="connsiteX0" fmla="*/ 2177447 w 6323162"/>
              <a:gd name="connsiteY0" fmla="*/ 0 h 5593660"/>
              <a:gd name="connsiteX1" fmla="*/ 4826316 w 6323162"/>
              <a:gd name="connsiteY1" fmla="*/ 0 h 5593660"/>
              <a:gd name="connsiteX2" fmla="*/ 4971508 w 6323162"/>
              <a:gd name="connsiteY2" fmla="*/ 75777 h 5593660"/>
              <a:gd name="connsiteX3" fmla="*/ 5577109 w 6323162"/>
              <a:gd name="connsiteY3" fmla="*/ 586873 h 5593660"/>
              <a:gd name="connsiteX4" fmla="*/ 6323162 w 6323162"/>
              <a:gd name="connsiteY4" fmla="*/ 2829148 h 5593660"/>
              <a:gd name="connsiteX5" fmla="*/ 5990836 w 6323162"/>
              <a:gd name="connsiteY5" fmla="*/ 3748729 h 5593660"/>
              <a:gd name="connsiteX6" fmla="*/ 5006899 w 6323162"/>
              <a:gd name="connsiteY6" fmla="*/ 4604992 h 5593660"/>
              <a:gd name="connsiteX7" fmla="*/ 4790566 w 6323162"/>
              <a:gd name="connsiteY7" fmla="*/ 4768788 h 5593660"/>
              <a:gd name="connsiteX8" fmla="*/ 3012943 w 6323162"/>
              <a:gd name="connsiteY8" fmla="*/ 5593660 h 5593660"/>
              <a:gd name="connsiteX9" fmla="*/ 671286 w 6323162"/>
              <a:gd name="connsiteY9" fmla="*/ 4252856 h 5593660"/>
              <a:gd name="connsiteX10" fmla="*/ 421733 w 6323162"/>
              <a:gd name="connsiteY10" fmla="*/ 3909839 h 5593660"/>
              <a:gd name="connsiteX11" fmla="*/ 48655 w 6323162"/>
              <a:gd name="connsiteY11" fmla="*/ 3351082 h 5593660"/>
              <a:gd name="connsiteX12" fmla="*/ 0 w 6323162"/>
              <a:gd name="connsiteY12" fmla="*/ 3239820 h 5593660"/>
              <a:gd name="connsiteX13" fmla="*/ 0 w 6323162"/>
              <a:gd name="connsiteY13" fmla="*/ 2248150 h 5593660"/>
              <a:gd name="connsiteX14" fmla="*/ 1658 w 6323162"/>
              <a:gd name="connsiteY14" fmla="*/ 2239520 h 5593660"/>
              <a:gd name="connsiteX15" fmla="*/ 225714 w 6323162"/>
              <a:gd name="connsiteY15" fmla="*/ 1665285 h 5593660"/>
              <a:gd name="connsiteX16" fmla="*/ 1050970 w 6323162"/>
              <a:gd name="connsiteY16" fmla="*/ 665214 h 5593660"/>
              <a:gd name="connsiteX17" fmla="*/ 1923692 w 6323162"/>
              <a:gd name="connsiteY17" fmla="*/ 107844 h 559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23162" h="5593660">
                <a:moveTo>
                  <a:pt x="2177447" y="0"/>
                </a:moveTo>
                <a:lnTo>
                  <a:pt x="4826316" y="0"/>
                </a:lnTo>
                <a:lnTo>
                  <a:pt x="4971508" y="75777"/>
                </a:lnTo>
                <a:cubicBezTo>
                  <a:pt x="5197582" y="210111"/>
                  <a:pt x="5400550" y="381325"/>
                  <a:pt x="5577109" y="586873"/>
                </a:cubicBezTo>
                <a:cubicBezTo>
                  <a:pt x="6058235" y="1147205"/>
                  <a:pt x="6323162" y="1943505"/>
                  <a:pt x="6323162" y="2829148"/>
                </a:cubicBezTo>
                <a:cubicBezTo>
                  <a:pt x="6323162" y="3182494"/>
                  <a:pt x="6220623" y="3466081"/>
                  <a:pt x="5990836" y="3748729"/>
                </a:cubicBezTo>
                <a:cubicBezTo>
                  <a:pt x="5750480" y="4044392"/>
                  <a:pt x="5389327" y="4316711"/>
                  <a:pt x="5006899" y="4604992"/>
                </a:cubicBezTo>
                <a:cubicBezTo>
                  <a:pt x="4936343" y="4658116"/>
                  <a:pt x="4863453" y="4713117"/>
                  <a:pt x="4790566" y="4768788"/>
                </a:cubicBezTo>
                <a:cubicBezTo>
                  <a:pt x="4138128" y="5267012"/>
                  <a:pt x="3661945" y="5593660"/>
                  <a:pt x="3012943" y="5593660"/>
                </a:cubicBezTo>
                <a:cubicBezTo>
                  <a:pt x="2024062" y="5593660"/>
                  <a:pt x="1323723" y="5192693"/>
                  <a:pt x="671286" y="4252856"/>
                </a:cubicBezTo>
                <a:cubicBezTo>
                  <a:pt x="585906" y="4129842"/>
                  <a:pt x="502446" y="4017964"/>
                  <a:pt x="421733" y="3909839"/>
                </a:cubicBezTo>
                <a:cubicBezTo>
                  <a:pt x="254471" y="3685679"/>
                  <a:pt x="130655" y="3515312"/>
                  <a:pt x="48655" y="3351082"/>
                </a:cubicBezTo>
                <a:lnTo>
                  <a:pt x="0" y="3239820"/>
                </a:lnTo>
                <a:lnTo>
                  <a:pt x="0" y="2248150"/>
                </a:lnTo>
                <a:lnTo>
                  <a:pt x="1658" y="2239520"/>
                </a:lnTo>
                <a:cubicBezTo>
                  <a:pt x="51657" y="2045089"/>
                  <a:pt x="126469" y="1853225"/>
                  <a:pt x="225714" y="1665285"/>
                </a:cubicBezTo>
                <a:cubicBezTo>
                  <a:pt x="419948" y="1297585"/>
                  <a:pt x="697641" y="961011"/>
                  <a:pt x="1050970" y="665214"/>
                </a:cubicBezTo>
                <a:cubicBezTo>
                  <a:pt x="1311437" y="447090"/>
                  <a:pt x="1608578" y="257641"/>
                  <a:pt x="1923692" y="107844"/>
                </a:cubicBezTo>
                <a:close/>
              </a:path>
            </a:pathLst>
          </a:custGeom>
          <a:solidFill>
            <a:schemeClr val="bg1">
              <a:alpha val="3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5FB5F3BA-58DF-40DA-AE44-974A00E061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5930" y="1598213"/>
            <a:ext cx="5396070" cy="5259788"/>
          </a:xfrm>
          <a:custGeom>
            <a:avLst/>
            <a:gdLst>
              <a:gd name="connsiteX0" fmla="*/ 2739575 w 5261264"/>
              <a:gd name="connsiteY0" fmla="*/ 1369 h 4909930"/>
              <a:gd name="connsiteX1" fmla="*/ 3931992 w 5261264"/>
              <a:gd name="connsiteY1" fmla="*/ 357115 h 4909930"/>
              <a:gd name="connsiteX2" fmla="*/ 5228644 w 5261264"/>
              <a:gd name="connsiteY2" fmla="*/ 1704869 h 4909930"/>
              <a:gd name="connsiteX3" fmla="*/ 5261264 w 5261264"/>
              <a:gd name="connsiteY3" fmla="*/ 1769901 h 4909930"/>
              <a:gd name="connsiteX4" fmla="*/ 5261264 w 5261264"/>
              <a:gd name="connsiteY4" fmla="*/ 4640262 h 4909930"/>
              <a:gd name="connsiteX5" fmla="*/ 5239287 w 5261264"/>
              <a:gd name="connsiteY5" fmla="*/ 4674079 h 4909930"/>
              <a:gd name="connsiteX6" fmla="*/ 5039558 w 5261264"/>
              <a:gd name="connsiteY6" fmla="*/ 4893028 h 4909930"/>
              <a:gd name="connsiteX7" fmla="*/ 5018342 w 5261264"/>
              <a:gd name="connsiteY7" fmla="*/ 4909930 h 4909930"/>
              <a:gd name="connsiteX8" fmla="*/ 962510 w 5261264"/>
              <a:gd name="connsiteY8" fmla="*/ 4909930 h 4909930"/>
              <a:gd name="connsiteX9" fmla="*/ 821338 w 5261264"/>
              <a:gd name="connsiteY9" fmla="*/ 4707517 h 4909930"/>
              <a:gd name="connsiteX10" fmla="*/ 448558 w 5261264"/>
              <a:gd name="connsiteY10" fmla="*/ 3922606 h 4909930"/>
              <a:gd name="connsiteX11" fmla="*/ 221727 w 5261264"/>
              <a:gd name="connsiteY11" fmla="*/ 1588926 h 4909930"/>
              <a:gd name="connsiteX12" fmla="*/ 2739575 w 5261264"/>
              <a:gd name="connsiteY12" fmla="*/ 1369 h 4909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61264" h="4909930">
                <a:moveTo>
                  <a:pt x="2739575" y="1369"/>
                </a:moveTo>
                <a:cubicBezTo>
                  <a:pt x="3132207" y="14841"/>
                  <a:pt x="3535383" y="128133"/>
                  <a:pt x="3931992" y="357115"/>
                </a:cubicBezTo>
                <a:cubicBezTo>
                  <a:pt x="4474996" y="670619"/>
                  <a:pt x="4925124" y="1151857"/>
                  <a:pt x="5228644" y="1704869"/>
                </a:cubicBezTo>
                <a:lnTo>
                  <a:pt x="5261264" y="1769901"/>
                </a:lnTo>
                <a:lnTo>
                  <a:pt x="5261264" y="4640262"/>
                </a:lnTo>
                <a:lnTo>
                  <a:pt x="5239287" y="4674079"/>
                </a:lnTo>
                <a:cubicBezTo>
                  <a:pt x="5177453" y="4758643"/>
                  <a:pt x="5110673" y="4830413"/>
                  <a:pt x="5039558" y="4893028"/>
                </a:cubicBezTo>
                <a:lnTo>
                  <a:pt x="5018342" y="4909930"/>
                </a:lnTo>
                <a:lnTo>
                  <a:pt x="962510" y="4909930"/>
                </a:lnTo>
                <a:lnTo>
                  <a:pt x="821338" y="4707517"/>
                </a:lnTo>
                <a:cubicBezTo>
                  <a:pt x="672683" y="4465717"/>
                  <a:pt x="560617" y="4198197"/>
                  <a:pt x="448558" y="3922606"/>
                </a:cubicBezTo>
                <a:cubicBezTo>
                  <a:pt x="120358" y="3115488"/>
                  <a:pt x="-245146" y="2397572"/>
                  <a:pt x="221727" y="1588926"/>
                </a:cubicBezTo>
                <a:cubicBezTo>
                  <a:pt x="801679" y="584418"/>
                  <a:pt x="1736188" y="-33060"/>
                  <a:pt x="2739575" y="1369"/>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1" name="Freeform: Shape 15">
            <a:extLst>
              <a:ext uri="{FF2B5EF4-FFF2-40B4-BE49-F238E27FC236}">
                <a16:creationId xmlns:a16="http://schemas.microsoft.com/office/drawing/2014/main" id="{DE1994AC-22D1-4B48-9EDA-BE373E704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41758" y="1407380"/>
            <a:ext cx="5665992" cy="5466522"/>
          </a:xfrm>
          <a:custGeom>
            <a:avLst/>
            <a:gdLst>
              <a:gd name="connsiteX0" fmla="*/ 3113576 w 5665992"/>
              <a:gd name="connsiteY0" fmla="*/ 1556 h 5401530"/>
              <a:gd name="connsiteX1" fmla="*/ 4468777 w 5665992"/>
              <a:gd name="connsiteY1" fmla="*/ 405866 h 5401530"/>
              <a:gd name="connsiteX2" fmla="*/ 5525792 w 5665992"/>
              <a:gd name="connsiteY2" fmla="*/ 1317461 h 5401530"/>
              <a:gd name="connsiteX3" fmla="*/ 5665992 w 5665992"/>
              <a:gd name="connsiteY3" fmla="*/ 1506159 h 5401530"/>
              <a:gd name="connsiteX4" fmla="*/ 5665992 w 5665992"/>
              <a:gd name="connsiteY4" fmla="*/ 5401530 h 5401530"/>
              <a:gd name="connsiteX5" fmla="*/ 965932 w 5665992"/>
              <a:gd name="connsiteY5" fmla="*/ 5401530 h 5401530"/>
              <a:gd name="connsiteX6" fmla="*/ 836753 w 5665992"/>
              <a:gd name="connsiteY6" fmla="*/ 5181943 h 5401530"/>
              <a:gd name="connsiteX7" fmla="*/ 509793 w 5665992"/>
              <a:gd name="connsiteY7" fmla="*/ 4458111 h 5401530"/>
              <a:gd name="connsiteX8" fmla="*/ 251995 w 5665992"/>
              <a:gd name="connsiteY8" fmla="*/ 1805844 h 5401530"/>
              <a:gd name="connsiteX9" fmla="*/ 3113576 w 5665992"/>
              <a:gd name="connsiteY9" fmla="*/ 1556 h 5401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5992" h="5401530">
                <a:moveTo>
                  <a:pt x="3113576" y="1556"/>
                </a:moveTo>
                <a:cubicBezTo>
                  <a:pt x="3559807" y="16866"/>
                  <a:pt x="4018025" y="145625"/>
                  <a:pt x="4468777" y="405866"/>
                </a:cubicBezTo>
                <a:cubicBezTo>
                  <a:pt x="4871803" y="638554"/>
                  <a:pt x="5229811" y="952545"/>
                  <a:pt x="5525792" y="1317461"/>
                </a:cubicBezTo>
                <a:lnTo>
                  <a:pt x="5665992" y="1506159"/>
                </a:lnTo>
                <a:lnTo>
                  <a:pt x="5665992" y="5401530"/>
                </a:lnTo>
                <a:lnTo>
                  <a:pt x="965932" y="5401530"/>
                </a:lnTo>
                <a:lnTo>
                  <a:pt x="836753" y="5181943"/>
                </a:lnTo>
                <a:cubicBezTo>
                  <a:pt x="713569" y="4953383"/>
                  <a:pt x="611679" y="4708683"/>
                  <a:pt x="509793" y="4458111"/>
                </a:cubicBezTo>
                <a:cubicBezTo>
                  <a:pt x="136790" y="3540808"/>
                  <a:pt x="-278612" y="2724882"/>
                  <a:pt x="251995" y="1805844"/>
                </a:cubicBezTo>
                <a:cubicBezTo>
                  <a:pt x="911122" y="664202"/>
                  <a:pt x="1973207" y="-37572"/>
                  <a:pt x="3113576" y="1556"/>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2" name="Freeform: Shape 17">
            <a:extLst>
              <a:ext uri="{FF2B5EF4-FFF2-40B4-BE49-F238E27FC236}">
                <a16:creationId xmlns:a16="http://schemas.microsoft.com/office/drawing/2014/main" id="{86806086-A782-4311-A63B-1A68574D8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02" y="-15901"/>
            <a:ext cx="6578337" cy="5814891"/>
          </a:xfrm>
          <a:custGeom>
            <a:avLst/>
            <a:gdLst>
              <a:gd name="connsiteX0" fmla="*/ 1667657 w 6578337"/>
              <a:gd name="connsiteY0" fmla="*/ 0 h 5814891"/>
              <a:gd name="connsiteX1" fmla="*/ 5296215 w 6578337"/>
              <a:gd name="connsiteY1" fmla="*/ 0 h 5814891"/>
              <a:gd name="connsiteX2" fmla="*/ 5354505 w 6578337"/>
              <a:gd name="connsiteY2" fmla="*/ 38974 h 5814891"/>
              <a:gd name="connsiteX3" fmla="*/ 5772761 w 6578337"/>
              <a:gd name="connsiteY3" fmla="*/ 430996 h 5814891"/>
              <a:gd name="connsiteX4" fmla="*/ 6578337 w 6578337"/>
              <a:gd name="connsiteY4" fmla="*/ 2842158 h 5814891"/>
              <a:gd name="connsiteX5" fmla="*/ 6219497 w 6578337"/>
              <a:gd name="connsiteY5" fmla="*/ 3831001 h 5814891"/>
              <a:gd name="connsiteX6" fmla="*/ 5157059 w 6578337"/>
              <a:gd name="connsiteY6" fmla="*/ 4751758 h 5814891"/>
              <a:gd name="connsiteX7" fmla="*/ 4923464 w 6578337"/>
              <a:gd name="connsiteY7" fmla="*/ 4927890 h 5814891"/>
              <a:gd name="connsiteX8" fmla="*/ 3004017 w 6578337"/>
              <a:gd name="connsiteY8" fmla="*/ 5814891 h 5814891"/>
              <a:gd name="connsiteX9" fmla="*/ 475534 w 6578337"/>
              <a:gd name="connsiteY9" fmla="*/ 4373098 h 5814891"/>
              <a:gd name="connsiteX10" fmla="*/ 206071 w 6578337"/>
              <a:gd name="connsiteY10" fmla="*/ 4004246 h 5814891"/>
              <a:gd name="connsiteX11" fmla="*/ 79385 w 6578337"/>
              <a:gd name="connsiteY11" fmla="*/ 3833508 h 5814891"/>
              <a:gd name="connsiteX12" fmla="*/ 0 w 6578337"/>
              <a:gd name="connsiteY12" fmla="*/ 3721725 h 5814891"/>
              <a:gd name="connsiteX13" fmla="*/ 0 w 6578337"/>
              <a:gd name="connsiteY13" fmla="*/ 1581323 h 5814891"/>
              <a:gd name="connsiteX14" fmla="*/ 168477 w 6578337"/>
              <a:gd name="connsiteY14" fmla="*/ 1300525 h 5814891"/>
              <a:gd name="connsiteX15" fmla="*/ 885512 w 6578337"/>
              <a:gd name="connsiteY15" fmla="*/ 515238 h 5814891"/>
              <a:gd name="connsiteX16" fmla="*/ 1494824 w 6578337"/>
              <a:gd name="connsiteY16" fmla="*/ 90742 h 581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78337" h="5814891">
                <a:moveTo>
                  <a:pt x="1667657" y="0"/>
                </a:moveTo>
                <a:lnTo>
                  <a:pt x="5296215" y="0"/>
                </a:lnTo>
                <a:lnTo>
                  <a:pt x="5354505" y="38974"/>
                </a:lnTo>
                <a:cubicBezTo>
                  <a:pt x="5505893" y="152699"/>
                  <a:pt x="5645664" y="283643"/>
                  <a:pt x="5772761" y="430996"/>
                </a:cubicBezTo>
                <a:cubicBezTo>
                  <a:pt x="6292274" y="1033532"/>
                  <a:pt x="6578337" y="1889809"/>
                  <a:pt x="6578337" y="2842158"/>
                </a:cubicBezTo>
                <a:cubicBezTo>
                  <a:pt x="6578337" y="3222117"/>
                  <a:pt x="6467617" y="3527065"/>
                  <a:pt x="6219497" y="3831001"/>
                </a:cubicBezTo>
                <a:cubicBezTo>
                  <a:pt x="5959965" y="4148933"/>
                  <a:pt x="5569997" y="4441763"/>
                  <a:pt x="5157059" y="4751758"/>
                </a:cubicBezTo>
                <a:cubicBezTo>
                  <a:pt x="5080873" y="4808882"/>
                  <a:pt x="5002168" y="4868026"/>
                  <a:pt x="4923464" y="4927890"/>
                </a:cubicBezTo>
                <a:cubicBezTo>
                  <a:pt x="4218974" y="5463640"/>
                  <a:pt x="3704799" y="5814891"/>
                  <a:pt x="3004017" y="5814891"/>
                </a:cubicBezTo>
                <a:cubicBezTo>
                  <a:pt x="1936240" y="5814891"/>
                  <a:pt x="1180025" y="5383723"/>
                  <a:pt x="475534" y="4373098"/>
                </a:cubicBezTo>
                <a:cubicBezTo>
                  <a:pt x="383343" y="4240819"/>
                  <a:pt x="293225" y="4120515"/>
                  <a:pt x="206071" y="4004246"/>
                </a:cubicBezTo>
                <a:cubicBezTo>
                  <a:pt x="160920" y="3943985"/>
                  <a:pt x="118700" y="3887339"/>
                  <a:pt x="79385" y="3833508"/>
                </a:cubicBezTo>
                <a:lnTo>
                  <a:pt x="0" y="3721725"/>
                </a:lnTo>
                <a:lnTo>
                  <a:pt x="0" y="1581323"/>
                </a:lnTo>
                <a:lnTo>
                  <a:pt x="168477" y="1300525"/>
                </a:lnTo>
                <a:cubicBezTo>
                  <a:pt x="359173" y="1017017"/>
                  <a:pt x="599372" y="753795"/>
                  <a:pt x="885512" y="515238"/>
                </a:cubicBezTo>
                <a:cubicBezTo>
                  <a:pt x="1073010" y="358870"/>
                  <a:pt x="1278109" y="216205"/>
                  <a:pt x="1494824" y="90742"/>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Imagen 4" descr="Interfaz de usuario gráfica, Texto, Aplicación&#10;&#10;Descripción generada automáticamente">
            <a:extLst>
              <a:ext uri="{FF2B5EF4-FFF2-40B4-BE49-F238E27FC236}">
                <a16:creationId xmlns:a16="http://schemas.microsoft.com/office/drawing/2014/main" id="{FC012420-5D14-4C3E-B303-EC1CEB7511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588" y="1407380"/>
            <a:ext cx="5647958" cy="2188584"/>
          </a:xfrm>
          <a:prstGeom prst="rect">
            <a:avLst/>
          </a:prstGeom>
        </p:spPr>
      </p:pic>
      <p:pic>
        <p:nvPicPr>
          <p:cNvPr id="4" name="Imagen 3" descr="Interfaz de usuario gráfica&#10;&#10;Descripción generada automáticamente">
            <a:extLst>
              <a:ext uri="{FF2B5EF4-FFF2-40B4-BE49-F238E27FC236}">
                <a16:creationId xmlns:a16="http://schemas.microsoft.com/office/drawing/2014/main" id="{6D5E6D6B-EFEB-4D21-9AF1-774895DA6F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7334" y="2979592"/>
            <a:ext cx="5396069" cy="3278115"/>
          </a:xfrm>
          <a:prstGeom prst="rect">
            <a:avLst/>
          </a:prstGeom>
        </p:spPr>
      </p:pic>
      <p:sp>
        <p:nvSpPr>
          <p:cNvPr id="13" name="Rectángulo 12">
            <a:extLst>
              <a:ext uri="{FF2B5EF4-FFF2-40B4-BE49-F238E27FC236}">
                <a16:creationId xmlns:a16="http://schemas.microsoft.com/office/drawing/2014/main" id="{A6023266-9522-41B6-9773-8F98AF781034}"/>
              </a:ext>
            </a:extLst>
          </p:cNvPr>
          <p:cNvSpPr/>
          <p:nvPr/>
        </p:nvSpPr>
        <p:spPr>
          <a:xfrm>
            <a:off x="0" y="6368967"/>
            <a:ext cx="12192000" cy="509289"/>
          </a:xfrm>
          <a:prstGeom prst="rect">
            <a:avLst/>
          </a:prstGeom>
          <a:solidFill>
            <a:srgbClr val="E1E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uadroTexto 14">
            <a:extLst>
              <a:ext uri="{FF2B5EF4-FFF2-40B4-BE49-F238E27FC236}">
                <a16:creationId xmlns:a16="http://schemas.microsoft.com/office/drawing/2014/main" id="{13F7FB1C-A71C-4B3C-8C63-3D7F4110C85D}"/>
              </a:ext>
            </a:extLst>
          </p:cNvPr>
          <p:cNvSpPr txBox="1"/>
          <p:nvPr/>
        </p:nvSpPr>
        <p:spPr>
          <a:xfrm>
            <a:off x="8016200" y="6438963"/>
            <a:ext cx="4046299" cy="307777"/>
          </a:xfrm>
          <a:prstGeom prst="rect">
            <a:avLst/>
          </a:prstGeom>
          <a:noFill/>
        </p:spPr>
        <p:txBody>
          <a:bodyPr wrap="none" rtlCol="0">
            <a:spAutoFit/>
          </a:bodyPr>
          <a:lstStyle/>
          <a:p>
            <a:pPr algn="ctr"/>
            <a:r>
              <a:rPr lang="es-ES" sz="1400" dirty="0">
                <a:solidFill>
                  <a:schemeClr val="tx1">
                    <a:lumMod val="75000"/>
                    <a:lumOff val="25000"/>
                  </a:schemeClr>
                </a:solidFill>
                <a:latin typeface="Comfortaa" pitchFamily="2" charset="0"/>
              </a:rPr>
              <a:t>Carlos </a:t>
            </a:r>
            <a:r>
              <a:rPr lang="es-ES" sz="1400" dirty="0" err="1">
                <a:solidFill>
                  <a:schemeClr val="tx1">
                    <a:lumMod val="75000"/>
                    <a:lumOff val="25000"/>
                  </a:schemeClr>
                </a:solidFill>
                <a:latin typeface="Comfortaa" pitchFamily="2" charset="0"/>
              </a:rPr>
              <a:t>Hernandez</a:t>
            </a:r>
            <a:r>
              <a:rPr lang="es-ES" sz="1400" dirty="0">
                <a:solidFill>
                  <a:schemeClr val="tx1">
                    <a:lumMod val="75000"/>
                    <a:lumOff val="25000"/>
                  </a:schemeClr>
                </a:solidFill>
                <a:latin typeface="Comfortaa" pitchFamily="2" charset="0"/>
              </a:rPr>
              <a:t>-Olivan, </a:t>
            </a:r>
            <a:r>
              <a:rPr lang="es-ES" sz="1400" dirty="0" err="1">
                <a:solidFill>
                  <a:schemeClr val="tx1">
                    <a:lumMod val="75000"/>
                    <a:lumOff val="25000"/>
                  </a:schemeClr>
                </a:solidFill>
                <a:latin typeface="Comfortaa" pitchFamily="2" charset="0"/>
              </a:rPr>
              <a:t>Jose</a:t>
            </a:r>
            <a:r>
              <a:rPr lang="es-ES" sz="1400" dirty="0">
                <a:solidFill>
                  <a:schemeClr val="tx1">
                    <a:lumMod val="75000"/>
                    <a:lumOff val="25000"/>
                  </a:schemeClr>
                </a:solidFill>
                <a:latin typeface="Comfortaa" pitchFamily="2" charset="0"/>
              </a:rPr>
              <a:t> R. </a:t>
            </a:r>
            <a:r>
              <a:rPr lang="es-ES" sz="1400" dirty="0" err="1">
                <a:solidFill>
                  <a:schemeClr val="tx1">
                    <a:lumMod val="75000"/>
                    <a:lumOff val="25000"/>
                  </a:schemeClr>
                </a:solidFill>
                <a:latin typeface="Comfortaa" pitchFamily="2" charset="0"/>
              </a:rPr>
              <a:t>Beltran</a:t>
            </a:r>
            <a:endParaRPr lang="es-ES" sz="1400" dirty="0">
              <a:solidFill>
                <a:schemeClr val="tx1">
                  <a:lumMod val="75000"/>
                  <a:lumOff val="25000"/>
                </a:schemeClr>
              </a:solidFill>
              <a:latin typeface="Comfortaa" pitchFamily="2" charset="0"/>
            </a:endParaRPr>
          </a:p>
        </p:txBody>
      </p:sp>
      <p:pic>
        <p:nvPicPr>
          <p:cNvPr id="16" name="Picture 4" descr="Ayudas de la Universidad de Zaragoza para alumnos no residentes no  comunitarios | Información académica">
            <a:extLst>
              <a:ext uri="{FF2B5EF4-FFF2-40B4-BE49-F238E27FC236}">
                <a16:creationId xmlns:a16="http://schemas.microsoft.com/office/drawing/2014/main" id="{8CC145C1-0EC8-49A8-8FC7-30588CC8DD3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0" y="6274565"/>
            <a:ext cx="1931670" cy="709888"/>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8369B726-054E-47B3-91B3-88B15A366301}"/>
              </a:ext>
            </a:extLst>
          </p:cNvPr>
          <p:cNvSpPr txBox="1"/>
          <p:nvPr/>
        </p:nvSpPr>
        <p:spPr>
          <a:xfrm>
            <a:off x="5188769" y="6476552"/>
            <a:ext cx="756938" cy="307777"/>
          </a:xfrm>
          <a:prstGeom prst="rect">
            <a:avLst/>
          </a:prstGeom>
          <a:noFill/>
        </p:spPr>
        <p:txBody>
          <a:bodyPr wrap="none" rtlCol="0">
            <a:spAutoFit/>
          </a:bodyPr>
          <a:lstStyle/>
          <a:p>
            <a:pPr algn="ctr"/>
            <a:r>
              <a:rPr lang="es-ES" sz="1400" dirty="0">
                <a:solidFill>
                  <a:schemeClr val="tx1">
                    <a:lumMod val="75000"/>
                    <a:lumOff val="25000"/>
                  </a:schemeClr>
                </a:solidFill>
                <a:latin typeface="Comfortaa" pitchFamily="2" charset="0"/>
              </a:rPr>
              <a:t>10 / 33</a:t>
            </a:r>
          </a:p>
        </p:txBody>
      </p:sp>
    </p:spTree>
    <p:extLst>
      <p:ext uri="{BB962C8B-B14F-4D97-AF65-F5344CB8AC3E}">
        <p14:creationId xmlns:p14="http://schemas.microsoft.com/office/powerpoint/2010/main" val="505664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BE879A92-65AC-44E2-B561-A0FB330E16AB}"/>
              </a:ext>
            </a:extLst>
          </p:cNvPr>
          <p:cNvSpPr/>
          <p:nvPr/>
        </p:nvSpPr>
        <p:spPr>
          <a:xfrm>
            <a:off x="0" y="6368967"/>
            <a:ext cx="12192000" cy="509289"/>
          </a:xfrm>
          <a:prstGeom prst="rect">
            <a:avLst/>
          </a:prstGeom>
          <a:solidFill>
            <a:srgbClr val="E1E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adroTexto 17">
            <a:extLst>
              <a:ext uri="{FF2B5EF4-FFF2-40B4-BE49-F238E27FC236}">
                <a16:creationId xmlns:a16="http://schemas.microsoft.com/office/drawing/2014/main" id="{DAD379E9-86D0-475D-AAE2-AD9D8E5D4AE5}"/>
              </a:ext>
            </a:extLst>
          </p:cNvPr>
          <p:cNvSpPr txBox="1"/>
          <p:nvPr/>
        </p:nvSpPr>
        <p:spPr>
          <a:xfrm>
            <a:off x="8016200" y="6438963"/>
            <a:ext cx="4046299" cy="307777"/>
          </a:xfrm>
          <a:prstGeom prst="rect">
            <a:avLst/>
          </a:prstGeom>
          <a:noFill/>
        </p:spPr>
        <p:txBody>
          <a:bodyPr wrap="none" rtlCol="0">
            <a:spAutoFit/>
          </a:bodyPr>
          <a:lstStyle/>
          <a:p>
            <a:pPr algn="ctr"/>
            <a:r>
              <a:rPr lang="es-ES" sz="1400" dirty="0">
                <a:solidFill>
                  <a:schemeClr val="tx1">
                    <a:lumMod val="75000"/>
                    <a:lumOff val="25000"/>
                  </a:schemeClr>
                </a:solidFill>
                <a:latin typeface="Comfortaa" pitchFamily="2" charset="0"/>
              </a:rPr>
              <a:t>Carlos </a:t>
            </a:r>
            <a:r>
              <a:rPr lang="es-ES" sz="1400" dirty="0" err="1">
                <a:solidFill>
                  <a:schemeClr val="tx1">
                    <a:lumMod val="75000"/>
                    <a:lumOff val="25000"/>
                  </a:schemeClr>
                </a:solidFill>
                <a:latin typeface="Comfortaa" pitchFamily="2" charset="0"/>
              </a:rPr>
              <a:t>Hernandez</a:t>
            </a:r>
            <a:r>
              <a:rPr lang="es-ES" sz="1400" dirty="0">
                <a:solidFill>
                  <a:schemeClr val="tx1">
                    <a:lumMod val="75000"/>
                    <a:lumOff val="25000"/>
                  </a:schemeClr>
                </a:solidFill>
                <a:latin typeface="Comfortaa" pitchFamily="2" charset="0"/>
              </a:rPr>
              <a:t>-Olivan, </a:t>
            </a:r>
            <a:r>
              <a:rPr lang="es-ES" sz="1400" dirty="0" err="1">
                <a:solidFill>
                  <a:schemeClr val="tx1">
                    <a:lumMod val="75000"/>
                    <a:lumOff val="25000"/>
                  </a:schemeClr>
                </a:solidFill>
                <a:latin typeface="Comfortaa" pitchFamily="2" charset="0"/>
              </a:rPr>
              <a:t>Jose</a:t>
            </a:r>
            <a:r>
              <a:rPr lang="es-ES" sz="1400" dirty="0">
                <a:solidFill>
                  <a:schemeClr val="tx1">
                    <a:lumMod val="75000"/>
                    <a:lumOff val="25000"/>
                  </a:schemeClr>
                </a:solidFill>
                <a:latin typeface="Comfortaa" pitchFamily="2" charset="0"/>
              </a:rPr>
              <a:t> R. </a:t>
            </a:r>
            <a:r>
              <a:rPr lang="es-ES" sz="1400" dirty="0" err="1">
                <a:solidFill>
                  <a:schemeClr val="tx1">
                    <a:lumMod val="75000"/>
                    <a:lumOff val="25000"/>
                  </a:schemeClr>
                </a:solidFill>
                <a:latin typeface="Comfortaa" pitchFamily="2" charset="0"/>
              </a:rPr>
              <a:t>Beltran</a:t>
            </a:r>
            <a:endParaRPr lang="es-ES" sz="1400" dirty="0">
              <a:solidFill>
                <a:schemeClr val="tx1">
                  <a:lumMod val="75000"/>
                  <a:lumOff val="25000"/>
                </a:schemeClr>
              </a:solidFill>
              <a:latin typeface="Comfortaa" pitchFamily="2" charset="0"/>
            </a:endParaRPr>
          </a:p>
        </p:txBody>
      </p:sp>
      <p:pic>
        <p:nvPicPr>
          <p:cNvPr id="19" name="Picture 4" descr="Ayudas de la Universidad de Zaragoza para alumnos no residentes no  comunitarios | Información académica">
            <a:extLst>
              <a:ext uri="{FF2B5EF4-FFF2-40B4-BE49-F238E27FC236}">
                <a16:creationId xmlns:a16="http://schemas.microsoft.com/office/drawing/2014/main" id="{11566EDB-DBCF-480F-B724-B7C4BBBDD0A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6274565"/>
            <a:ext cx="1931670" cy="709888"/>
          </a:xfrm>
          <a:prstGeom prst="rect">
            <a:avLst/>
          </a:prstGeom>
          <a:noFill/>
          <a:extLst>
            <a:ext uri="{909E8E84-426E-40DD-AFC4-6F175D3DCCD1}">
              <a14:hiddenFill xmlns:a14="http://schemas.microsoft.com/office/drawing/2010/main">
                <a:solidFill>
                  <a:srgbClr val="FFFFFF"/>
                </a:solidFill>
              </a14:hiddenFill>
            </a:ext>
          </a:extLst>
        </p:spPr>
      </p:pic>
      <p:sp>
        <p:nvSpPr>
          <p:cNvPr id="23" name="CuadroTexto 22">
            <a:extLst>
              <a:ext uri="{FF2B5EF4-FFF2-40B4-BE49-F238E27FC236}">
                <a16:creationId xmlns:a16="http://schemas.microsoft.com/office/drawing/2014/main" id="{926A2F36-E6AF-4DCF-9D51-5E916E713AD9}"/>
              </a:ext>
            </a:extLst>
          </p:cNvPr>
          <p:cNvSpPr txBox="1"/>
          <p:nvPr/>
        </p:nvSpPr>
        <p:spPr>
          <a:xfrm>
            <a:off x="5206402" y="6476552"/>
            <a:ext cx="721672" cy="307777"/>
          </a:xfrm>
          <a:prstGeom prst="rect">
            <a:avLst/>
          </a:prstGeom>
          <a:noFill/>
        </p:spPr>
        <p:txBody>
          <a:bodyPr wrap="none" rtlCol="0">
            <a:spAutoFit/>
          </a:bodyPr>
          <a:lstStyle/>
          <a:p>
            <a:pPr algn="ctr"/>
            <a:r>
              <a:rPr lang="es-ES" sz="1400" dirty="0">
                <a:solidFill>
                  <a:schemeClr val="tx1">
                    <a:lumMod val="75000"/>
                    <a:lumOff val="25000"/>
                  </a:schemeClr>
                </a:solidFill>
                <a:latin typeface="Comfortaa" pitchFamily="2" charset="0"/>
              </a:rPr>
              <a:t>11 / 33</a:t>
            </a:r>
          </a:p>
        </p:txBody>
      </p:sp>
      <p:sp>
        <p:nvSpPr>
          <p:cNvPr id="27" name="Rectángulo 26">
            <a:extLst>
              <a:ext uri="{FF2B5EF4-FFF2-40B4-BE49-F238E27FC236}">
                <a16:creationId xmlns:a16="http://schemas.microsoft.com/office/drawing/2014/main" id="{084E3BFC-4414-4649-8637-3C86D7BB7588}"/>
              </a:ext>
            </a:extLst>
          </p:cNvPr>
          <p:cNvSpPr/>
          <p:nvPr/>
        </p:nvSpPr>
        <p:spPr>
          <a:xfrm>
            <a:off x="0" y="-11293"/>
            <a:ext cx="12192000" cy="1000177"/>
          </a:xfrm>
          <a:prstGeom prst="rect">
            <a:avLst/>
          </a:prstGeom>
          <a:solidFill>
            <a:srgbClr val="E1E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uadroTexto 27">
            <a:extLst>
              <a:ext uri="{FF2B5EF4-FFF2-40B4-BE49-F238E27FC236}">
                <a16:creationId xmlns:a16="http://schemas.microsoft.com/office/drawing/2014/main" id="{D42A197B-4F8E-4ED6-8121-971262BC77E4}"/>
              </a:ext>
            </a:extLst>
          </p:cNvPr>
          <p:cNvSpPr txBox="1"/>
          <p:nvPr/>
        </p:nvSpPr>
        <p:spPr>
          <a:xfrm>
            <a:off x="406239" y="203615"/>
            <a:ext cx="10715151" cy="646331"/>
          </a:xfrm>
          <a:prstGeom prst="rect">
            <a:avLst/>
          </a:prstGeom>
          <a:noFill/>
        </p:spPr>
        <p:txBody>
          <a:bodyPr wrap="square">
            <a:spAutoFit/>
          </a:bodyPr>
          <a:lstStyle/>
          <a:p>
            <a:r>
              <a:rPr lang="es-ES" sz="3600" dirty="0">
                <a:latin typeface="Comfortaa" pitchFamily="2" charset="0"/>
              </a:rPr>
              <a:t>Music </a:t>
            </a:r>
            <a:r>
              <a:rPr lang="es-ES" sz="3600" dirty="0" err="1">
                <a:latin typeface="Comfortaa" pitchFamily="2" charset="0"/>
              </a:rPr>
              <a:t>Composition</a:t>
            </a:r>
            <a:r>
              <a:rPr lang="es-ES" sz="3600" dirty="0">
                <a:latin typeface="Comfortaa" pitchFamily="2" charset="0"/>
              </a:rPr>
              <a:t> </a:t>
            </a:r>
            <a:r>
              <a:rPr lang="es-ES" sz="3600" dirty="0" err="1">
                <a:latin typeface="Comfortaa" pitchFamily="2" charset="0"/>
              </a:rPr>
              <a:t>with</a:t>
            </a:r>
            <a:r>
              <a:rPr lang="es-ES" sz="3600" dirty="0">
                <a:latin typeface="Comfortaa" pitchFamily="2" charset="0"/>
              </a:rPr>
              <a:t> DL: </a:t>
            </a:r>
            <a:r>
              <a:rPr lang="es-ES" sz="3600" dirty="0" err="1">
                <a:latin typeface="Comfortaa" pitchFamily="2" charset="0"/>
              </a:rPr>
              <a:t>Motivation</a:t>
            </a:r>
            <a:endParaRPr lang="en-US" sz="3600" dirty="0">
              <a:latin typeface="Comfortaa" pitchFamily="2" charset="0"/>
            </a:endParaRPr>
          </a:p>
        </p:txBody>
      </p:sp>
      <p:graphicFrame>
        <p:nvGraphicFramePr>
          <p:cNvPr id="4" name="Gráfico 3">
            <a:extLst>
              <a:ext uri="{FF2B5EF4-FFF2-40B4-BE49-F238E27FC236}">
                <a16:creationId xmlns:a16="http://schemas.microsoft.com/office/drawing/2014/main" id="{99862E3D-C869-42B7-A298-BEFAF7425329}"/>
              </a:ext>
            </a:extLst>
          </p:cNvPr>
          <p:cNvGraphicFramePr/>
          <p:nvPr>
            <p:extLst>
              <p:ext uri="{D42A27DB-BD31-4B8C-83A1-F6EECF244321}">
                <p14:modId xmlns:p14="http://schemas.microsoft.com/office/powerpoint/2010/main" val="2670916614"/>
              </p:ext>
            </p:extLst>
          </p:nvPr>
        </p:nvGraphicFramePr>
        <p:xfrm>
          <a:off x="2032000" y="1058880"/>
          <a:ext cx="8128000" cy="4721091"/>
        </p:xfrm>
        <a:graphic>
          <a:graphicData uri="http://schemas.openxmlformats.org/drawingml/2006/chart">
            <c:chart xmlns:c="http://schemas.openxmlformats.org/drawingml/2006/chart" xmlns:r="http://schemas.openxmlformats.org/officeDocument/2006/relationships" r:id="rId3"/>
          </a:graphicData>
        </a:graphic>
      </p:graphicFrame>
      <p:sp>
        <p:nvSpPr>
          <p:cNvPr id="15" name="CuadroTexto 14">
            <a:extLst>
              <a:ext uri="{FF2B5EF4-FFF2-40B4-BE49-F238E27FC236}">
                <a16:creationId xmlns:a16="http://schemas.microsoft.com/office/drawing/2014/main" id="{66D976E1-98B6-493A-AE87-B11E374E3C33}"/>
              </a:ext>
            </a:extLst>
          </p:cNvPr>
          <p:cNvSpPr txBox="1"/>
          <p:nvPr/>
        </p:nvSpPr>
        <p:spPr>
          <a:xfrm>
            <a:off x="5688297" y="5920580"/>
            <a:ext cx="6503703" cy="307777"/>
          </a:xfrm>
          <a:prstGeom prst="rect">
            <a:avLst/>
          </a:prstGeom>
          <a:noFill/>
        </p:spPr>
        <p:txBody>
          <a:bodyPr wrap="none" rtlCol="0">
            <a:spAutoFit/>
          </a:bodyPr>
          <a:lstStyle/>
          <a:p>
            <a:r>
              <a:rPr lang="es-ES" sz="1400" dirty="0" err="1">
                <a:latin typeface="Comfortaa" pitchFamily="2" charset="0"/>
              </a:rPr>
              <a:t>Source</a:t>
            </a:r>
            <a:r>
              <a:rPr lang="es-ES" sz="1400" dirty="0">
                <a:latin typeface="Comfortaa" pitchFamily="2" charset="0"/>
              </a:rPr>
              <a:t>: “music </a:t>
            </a:r>
            <a:r>
              <a:rPr lang="es-ES" sz="1400" dirty="0" err="1">
                <a:latin typeface="Comfortaa" pitchFamily="2" charset="0"/>
              </a:rPr>
              <a:t>generation</a:t>
            </a:r>
            <a:r>
              <a:rPr lang="es-ES" sz="1400" dirty="0">
                <a:latin typeface="Comfortaa" pitchFamily="2" charset="0"/>
              </a:rPr>
              <a:t>” </a:t>
            </a:r>
            <a:r>
              <a:rPr lang="es-ES" sz="1400" dirty="0" err="1">
                <a:latin typeface="Comfortaa" pitchFamily="2" charset="0"/>
              </a:rPr>
              <a:t>search</a:t>
            </a:r>
            <a:r>
              <a:rPr lang="es-ES" sz="1400" dirty="0">
                <a:latin typeface="Comfortaa" pitchFamily="2" charset="0"/>
              </a:rPr>
              <a:t> </a:t>
            </a:r>
            <a:r>
              <a:rPr lang="es-ES" sz="1400" dirty="0" err="1">
                <a:latin typeface="Comfortaa" pitchFamily="2" charset="0"/>
              </a:rPr>
              <a:t>title</a:t>
            </a:r>
            <a:r>
              <a:rPr lang="es-ES" sz="1400" dirty="0">
                <a:latin typeface="Comfortaa" pitchFamily="2" charset="0"/>
              </a:rPr>
              <a:t> and </a:t>
            </a:r>
            <a:r>
              <a:rPr lang="es-ES" sz="1400" dirty="0" err="1">
                <a:latin typeface="Comfortaa" pitchFamily="2" charset="0"/>
              </a:rPr>
              <a:t>abstract</a:t>
            </a:r>
            <a:r>
              <a:rPr lang="es-ES" sz="1400" dirty="0">
                <a:latin typeface="Comfortaa" pitchFamily="2" charset="0"/>
              </a:rPr>
              <a:t> (dimensions.ai)</a:t>
            </a:r>
            <a:endParaRPr lang="en-US" sz="1400" dirty="0">
              <a:latin typeface="Comfortaa" pitchFamily="2" charset="0"/>
            </a:endParaRPr>
          </a:p>
        </p:txBody>
      </p:sp>
    </p:spTree>
    <p:extLst>
      <p:ext uri="{BB962C8B-B14F-4D97-AF65-F5344CB8AC3E}">
        <p14:creationId xmlns:p14="http://schemas.microsoft.com/office/powerpoint/2010/main" val="1627874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ángulo 54">
            <a:extLst>
              <a:ext uri="{FF2B5EF4-FFF2-40B4-BE49-F238E27FC236}">
                <a16:creationId xmlns:a16="http://schemas.microsoft.com/office/drawing/2014/main" id="{816F9CCD-1B62-4682-AA34-485A68E13FC2}"/>
              </a:ext>
            </a:extLst>
          </p:cNvPr>
          <p:cNvSpPr/>
          <p:nvPr/>
        </p:nvSpPr>
        <p:spPr>
          <a:xfrm>
            <a:off x="0" y="6368967"/>
            <a:ext cx="12192000" cy="509289"/>
          </a:xfrm>
          <a:prstGeom prst="rect">
            <a:avLst/>
          </a:prstGeom>
          <a:solidFill>
            <a:srgbClr val="E1E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uadroTexto 55">
            <a:extLst>
              <a:ext uri="{FF2B5EF4-FFF2-40B4-BE49-F238E27FC236}">
                <a16:creationId xmlns:a16="http://schemas.microsoft.com/office/drawing/2014/main" id="{F27DE003-025C-4E7F-91B3-9B7E35C2FC2C}"/>
              </a:ext>
            </a:extLst>
          </p:cNvPr>
          <p:cNvSpPr txBox="1"/>
          <p:nvPr/>
        </p:nvSpPr>
        <p:spPr>
          <a:xfrm>
            <a:off x="8016200" y="6438963"/>
            <a:ext cx="4046299" cy="307777"/>
          </a:xfrm>
          <a:prstGeom prst="rect">
            <a:avLst/>
          </a:prstGeom>
          <a:noFill/>
        </p:spPr>
        <p:txBody>
          <a:bodyPr wrap="none" rtlCol="0">
            <a:spAutoFit/>
          </a:bodyPr>
          <a:lstStyle/>
          <a:p>
            <a:pPr algn="ctr"/>
            <a:r>
              <a:rPr lang="es-ES" sz="1400" dirty="0">
                <a:solidFill>
                  <a:schemeClr val="tx1">
                    <a:lumMod val="75000"/>
                    <a:lumOff val="25000"/>
                  </a:schemeClr>
                </a:solidFill>
                <a:latin typeface="Comfortaa" pitchFamily="2" charset="0"/>
              </a:rPr>
              <a:t>Carlos </a:t>
            </a:r>
            <a:r>
              <a:rPr lang="es-ES" sz="1400" dirty="0" err="1">
                <a:solidFill>
                  <a:schemeClr val="tx1">
                    <a:lumMod val="75000"/>
                    <a:lumOff val="25000"/>
                  </a:schemeClr>
                </a:solidFill>
                <a:latin typeface="Comfortaa" pitchFamily="2" charset="0"/>
              </a:rPr>
              <a:t>Hernandez</a:t>
            </a:r>
            <a:r>
              <a:rPr lang="es-ES" sz="1400" dirty="0">
                <a:solidFill>
                  <a:schemeClr val="tx1">
                    <a:lumMod val="75000"/>
                    <a:lumOff val="25000"/>
                  </a:schemeClr>
                </a:solidFill>
                <a:latin typeface="Comfortaa" pitchFamily="2" charset="0"/>
              </a:rPr>
              <a:t>-Olivan, </a:t>
            </a:r>
            <a:r>
              <a:rPr lang="es-ES" sz="1400" dirty="0" err="1">
                <a:solidFill>
                  <a:schemeClr val="tx1">
                    <a:lumMod val="75000"/>
                    <a:lumOff val="25000"/>
                  </a:schemeClr>
                </a:solidFill>
                <a:latin typeface="Comfortaa" pitchFamily="2" charset="0"/>
              </a:rPr>
              <a:t>Jose</a:t>
            </a:r>
            <a:r>
              <a:rPr lang="es-ES" sz="1400" dirty="0">
                <a:solidFill>
                  <a:schemeClr val="tx1">
                    <a:lumMod val="75000"/>
                    <a:lumOff val="25000"/>
                  </a:schemeClr>
                </a:solidFill>
                <a:latin typeface="Comfortaa" pitchFamily="2" charset="0"/>
              </a:rPr>
              <a:t> R. </a:t>
            </a:r>
            <a:r>
              <a:rPr lang="es-ES" sz="1400" dirty="0" err="1">
                <a:solidFill>
                  <a:schemeClr val="tx1">
                    <a:lumMod val="75000"/>
                    <a:lumOff val="25000"/>
                  </a:schemeClr>
                </a:solidFill>
                <a:latin typeface="Comfortaa" pitchFamily="2" charset="0"/>
              </a:rPr>
              <a:t>Beltran</a:t>
            </a:r>
            <a:endParaRPr lang="es-ES" sz="1400" dirty="0">
              <a:solidFill>
                <a:schemeClr val="tx1">
                  <a:lumMod val="75000"/>
                  <a:lumOff val="25000"/>
                </a:schemeClr>
              </a:solidFill>
              <a:latin typeface="Comfortaa" pitchFamily="2" charset="0"/>
            </a:endParaRPr>
          </a:p>
        </p:txBody>
      </p:sp>
      <p:pic>
        <p:nvPicPr>
          <p:cNvPr id="57" name="Picture 4" descr="Ayudas de la Universidad de Zaragoza para alumnos no residentes no  comunitarios | Información académica">
            <a:extLst>
              <a:ext uri="{FF2B5EF4-FFF2-40B4-BE49-F238E27FC236}">
                <a16:creationId xmlns:a16="http://schemas.microsoft.com/office/drawing/2014/main" id="{20056826-4FF7-467E-9ADF-0CFCB2B911C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6274565"/>
            <a:ext cx="1931670" cy="709888"/>
          </a:xfrm>
          <a:prstGeom prst="rect">
            <a:avLst/>
          </a:prstGeom>
          <a:noFill/>
          <a:extLst>
            <a:ext uri="{909E8E84-426E-40DD-AFC4-6F175D3DCCD1}">
              <a14:hiddenFill xmlns:a14="http://schemas.microsoft.com/office/drawing/2010/main">
                <a:solidFill>
                  <a:srgbClr val="FFFFFF"/>
                </a:solidFill>
              </a14:hiddenFill>
            </a:ext>
          </a:extLst>
        </p:spPr>
      </p:pic>
      <p:sp>
        <p:nvSpPr>
          <p:cNvPr id="58" name="CuadroTexto 57">
            <a:extLst>
              <a:ext uri="{FF2B5EF4-FFF2-40B4-BE49-F238E27FC236}">
                <a16:creationId xmlns:a16="http://schemas.microsoft.com/office/drawing/2014/main" id="{F4FF9703-EE6A-42B1-AF45-C1394A6DF1EE}"/>
              </a:ext>
            </a:extLst>
          </p:cNvPr>
          <p:cNvSpPr txBox="1"/>
          <p:nvPr/>
        </p:nvSpPr>
        <p:spPr>
          <a:xfrm>
            <a:off x="5187967" y="6476552"/>
            <a:ext cx="758542" cy="307777"/>
          </a:xfrm>
          <a:prstGeom prst="rect">
            <a:avLst/>
          </a:prstGeom>
          <a:noFill/>
        </p:spPr>
        <p:txBody>
          <a:bodyPr wrap="none" rtlCol="0">
            <a:spAutoFit/>
          </a:bodyPr>
          <a:lstStyle/>
          <a:p>
            <a:pPr algn="ctr"/>
            <a:r>
              <a:rPr lang="es-ES" sz="1400" dirty="0">
                <a:solidFill>
                  <a:schemeClr val="tx1">
                    <a:lumMod val="75000"/>
                    <a:lumOff val="25000"/>
                  </a:schemeClr>
                </a:solidFill>
                <a:latin typeface="Comfortaa" pitchFamily="2" charset="0"/>
              </a:rPr>
              <a:t>12 / 33</a:t>
            </a:r>
          </a:p>
        </p:txBody>
      </p:sp>
      <p:sp>
        <p:nvSpPr>
          <p:cNvPr id="12" name="CuadroTexto 11">
            <a:extLst>
              <a:ext uri="{FF2B5EF4-FFF2-40B4-BE49-F238E27FC236}">
                <a16:creationId xmlns:a16="http://schemas.microsoft.com/office/drawing/2014/main" id="{8007FBBD-F93C-46C6-A2AD-7315B51EC52B}"/>
              </a:ext>
            </a:extLst>
          </p:cNvPr>
          <p:cNvSpPr txBox="1"/>
          <p:nvPr/>
        </p:nvSpPr>
        <p:spPr>
          <a:xfrm>
            <a:off x="5507056" y="5945843"/>
            <a:ext cx="6789146" cy="369332"/>
          </a:xfrm>
          <a:prstGeom prst="rect">
            <a:avLst/>
          </a:prstGeom>
          <a:noFill/>
        </p:spPr>
        <p:txBody>
          <a:bodyPr wrap="square">
            <a:spAutoFit/>
          </a:bodyPr>
          <a:lstStyle/>
          <a:p>
            <a:r>
              <a:rPr lang="en-US" dirty="0">
                <a:hlinkClick r:id="rId3"/>
              </a:rPr>
              <a:t>Music Composition with Deep Learning: A Review | Connected Papers</a:t>
            </a:r>
            <a:endParaRPr lang="en-US" dirty="0"/>
          </a:p>
        </p:txBody>
      </p:sp>
      <p:pic>
        <p:nvPicPr>
          <p:cNvPr id="5" name="Imagen 4" descr="Gráfico, Gráfico radial&#10;&#10;Descripción generada automáticamente">
            <a:extLst>
              <a:ext uri="{FF2B5EF4-FFF2-40B4-BE49-F238E27FC236}">
                <a16:creationId xmlns:a16="http://schemas.microsoft.com/office/drawing/2014/main" id="{A68CEA9C-4575-41E7-B532-7BE707F85B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3203" y="111260"/>
            <a:ext cx="8805593" cy="5889091"/>
          </a:xfrm>
          <a:prstGeom prst="rect">
            <a:avLst/>
          </a:prstGeom>
        </p:spPr>
      </p:pic>
      <p:cxnSp>
        <p:nvCxnSpPr>
          <p:cNvPr id="9" name="Conector recto de flecha 8">
            <a:extLst>
              <a:ext uri="{FF2B5EF4-FFF2-40B4-BE49-F238E27FC236}">
                <a16:creationId xmlns:a16="http://schemas.microsoft.com/office/drawing/2014/main" id="{B9A06551-631E-4A1B-8C09-B5D162421A86}"/>
              </a:ext>
            </a:extLst>
          </p:cNvPr>
          <p:cNvCxnSpPr/>
          <p:nvPr/>
        </p:nvCxnSpPr>
        <p:spPr>
          <a:xfrm flipV="1">
            <a:off x="3187822" y="3695494"/>
            <a:ext cx="2610998" cy="1641513"/>
          </a:xfrm>
          <a:prstGeom prst="straightConnector1">
            <a:avLst/>
          </a:prstGeom>
          <a:ln w="22225">
            <a:solidFill>
              <a:srgbClr val="FF0000"/>
            </a:solidFill>
            <a:headEnd w="med" len="lg"/>
            <a:tailEnd type="arrow" w="med" len="lg"/>
          </a:ln>
        </p:spPr>
        <p:style>
          <a:lnRef idx="1">
            <a:schemeClr val="accent2"/>
          </a:lnRef>
          <a:fillRef idx="0">
            <a:schemeClr val="accent2"/>
          </a:fillRef>
          <a:effectRef idx="0">
            <a:schemeClr val="accent2"/>
          </a:effectRef>
          <a:fontRef idx="minor">
            <a:schemeClr val="tx1"/>
          </a:fontRef>
        </p:style>
      </p:cxnSp>
      <p:sp>
        <p:nvSpPr>
          <p:cNvPr id="18" name="CuadroTexto 17">
            <a:extLst>
              <a:ext uri="{FF2B5EF4-FFF2-40B4-BE49-F238E27FC236}">
                <a16:creationId xmlns:a16="http://schemas.microsoft.com/office/drawing/2014/main" id="{5EF04770-F1C3-4E5B-8D19-00E95C7341DD}"/>
              </a:ext>
            </a:extLst>
          </p:cNvPr>
          <p:cNvSpPr txBox="1"/>
          <p:nvPr/>
        </p:nvSpPr>
        <p:spPr>
          <a:xfrm>
            <a:off x="285750" y="5362526"/>
            <a:ext cx="4949190" cy="646331"/>
          </a:xfrm>
          <a:prstGeom prst="rect">
            <a:avLst/>
          </a:prstGeom>
          <a:noFill/>
        </p:spPr>
        <p:txBody>
          <a:bodyPr wrap="square">
            <a:spAutoFit/>
          </a:bodyPr>
          <a:lstStyle/>
          <a:p>
            <a:pPr algn="ctr"/>
            <a:r>
              <a:rPr lang="es-ES" sz="1800" dirty="0">
                <a:latin typeface="Comfortaa" pitchFamily="2" charset="0"/>
              </a:rPr>
              <a:t>Music </a:t>
            </a:r>
            <a:r>
              <a:rPr lang="es-ES" sz="1800" dirty="0" err="1">
                <a:latin typeface="Comfortaa" pitchFamily="2" charset="0"/>
              </a:rPr>
              <a:t>Composition</a:t>
            </a:r>
            <a:r>
              <a:rPr lang="es-ES" sz="1800" dirty="0">
                <a:latin typeface="Comfortaa" pitchFamily="2" charset="0"/>
              </a:rPr>
              <a:t> </a:t>
            </a:r>
            <a:r>
              <a:rPr lang="es-ES" sz="1800" dirty="0" err="1">
                <a:latin typeface="Comfortaa" pitchFamily="2" charset="0"/>
              </a:rPr>
              <a:t>with</a:t>
            </a:r>
            <a:r>
              <a:rPr lang="es-ES" sz="1800" dirty="0">
                <a:latin typeface="Comfortaa" pitchFamily="2" charset="0"/>
              </a:rPr>
              <a:t> Deep Learning: A </a:t>
            </a:r>
            <a:r>
              <a:rPr lang="es-ES" sz="1800" dirty="0" err="1">
                <a:latin typeface="Comfortaa" pitchFamily="2" charset="0"/>
              </a:rPr>
              <a:t>Review</a:t>
            </a:r>
            <a:endParaRPr lang="en-US" sz="1800" dirty="0">
              <a:latin typeface="Comfortaa" pitchFamily="2" charset="0"/>
            </a:endParaRPr>
          </a:p>
        </p:txBody>
      </p:sp>
    </p:spTree>
    <p:extLst>
      <p:ext uri="{BB962C8B-B14F-4D97-AF65-F5344CB8AC3E}">
        <p14:creationId xmlns:p14="http://schemas.microsoft.com/office/powerpoint/2010/main" val="3282856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a:extLst>
              <a:ext uri="{FF2B5EF4-FFF2-40B4-BE49-F238E27FC236}">
                <a16:creationId xmlns:a16="http://schemas.microsoft.com/office/drawing/2014/main" id="{D326F1FE-BDAF-42F5-B260-D54FDB475DCF}"/>
              </a:ext>
            </a:extLst>
          </p:cNvPr>
          <p:cNvCxnSpPr>
            <a:cxnSpLocks/>
          </p:cNvCxnSpPr>
          <p:nvPr/>
        </p:nvCxnSpPr>
        <p:spPr>
          <a:xfrm>
            <a:off x="322008" y="3179817"/>
            <a:ext cx="3564192" cy="0"/>
          </a:xfrm>
          <a:prstGeom prst="line">
            <a:avLst/>
          </a:prstGeom>
          <a:ln w="222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6" name="CuadroTexto 35">
            <a:extLst>
              <a:ext uri="{FF2B5EF4-FFF2-40B4-BE49-F238E27FC236}">
                <a16:creationId xmlns:a16="http://schemas.microsoft.com/office/drawing/2014/main" id="{4D0E45DA-037D-4CE2-AC7A-70698DDC933D}"/>
              </a:ext>
            </a:extLst>
          </p:cNvPr>
          <p:cNvSpPr txBox="1"/>
          <p:nvPr/>
        </p:nvSpPr>
        <p:spPr>
          <a:xfrm>
            <a:off x="532377" y="4041063"/>
            <a:ext cx="10506210" cy="1171206"/>
          </a:xfrm>
          <a:prstGeom prst="rect">
            <a:avLst/>
          </a:prstGeom>
          <a:solidFill>
            <a:srgbClr val="E8E8E8"/>
          </a:solidFill>
        </p:spPr>
        <p:txBody>
          <a:bodyPr wrap="square" rtlCol="0">
            <a:spAutoFit/>
          </a:bodyPr>
          <a:lstStyle/>
          <a:p>
            <a:endParaRPr lang="en-US" dirty="0"/>
          </a:p>
        </p:txBody>
      </p:sp>
      <p:cxnSp>
        <p:nvCxnSpPr>
          <p:cNvPr id="6" name="Conector recto de flecha 5">
            <a:extLst>
              <a:ext uri="{FF2B5EF4-FFF2-40B4-BE49-F238E27FC236}">
                <a16:creationId xmlns:a16="http://schemas.microsoft.com/office/drawing/2014/main" id="{5A0D7987-E6BF-41E8-AFB6-0A5F9D2EE807}"/>
              </a:ext>
            </a:extLst>
          </p:cNvPr>
          <p:cNvCxnSpPr>
            <a:cxnSpLocks/>
          </p:cNvCxnSpPr>
          <p:nvPr/>
        </p:nvCxnSpPr>
        <p:spPr>
          <a:xfrm>
            <a:off x="2493020" y="2305503"/>
            <a:ext cx="1222454" cy="0"/>
          </a:xfrm>
          <a:prstGeom prst="straightConnector1">
            <a:avLst/>
          </a:prstGeom>
          <a:ln w="19050">
            <a:solidFill>
              <a:srgbClr val="3D8F8D"/>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3D092106-D18E-4CB6-A7A2-D0455D748561}"/>
              </a:ext>
            </a:extLst>
          </p:cNvPr>
          <p:cNvCxnSpPr>
            <a:cxnSpLocks/>
          </p:cNvCxnSpPr>
          <p:nvPr/>
        </p:nvCxnSpPr>
        <p:spPr>
          <a:xfrm>
            <a:off x="7842453" y="2305503"/>
            <a:ext cx="1222454" cy="0"/>
          </a:xfrm>
          <a:prstGeom prst="straightConnector1">
            <a:avLst/>
          </a:prstGeom>
          <a:ln w="19050">
            <a:solidFill>
              <a:srgbClr val="3D8F8D"/>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C4C4F5C4-698A-4083-8AEC-7DC44E93A0AA}"/>
              </a:ext>
            </a:extLst>
          </p:cNvPr>
          <p:cNvCxnSpPr>
            <a:cxnSpLocks/>
          </p:cNvCxnSpPr>
          <p:nvPr/>
        </p:nvCxnSpPr>
        <p:spPr>
          <a:xfrm>
            <a:off x="2425668" y="4628966"/>
            <a:ext cx="1222454" cy="0"/>
          </a:xfrm>
          <a:prstGeom prst="straightConnector1">
            <a:avLst/>
          </a:prstGeom>
          <a:ln w="19050">
            <a:solidFill>
              <a:srgbClr val="3D8F8D"/>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FFAF391F-866F-4EEF-BBFB-708114C3B07B}"/>
              </a:ext>
            </a:extLst>
          </p:cNvPr>
          <p:cNvCxnSpPr>
            <a:cxnSpLocks/>
          </p:cNvCxnSpPr>
          <p:nvPr/>
        </p:nvCxnSpPr>
        <p:spPr>
          <a:xfrm>
            <a:off x="7857761" y="4638891"/>
            <a:ext cx="1222454" cy="0"/>
          </a:xfrm>
          <a:prstGeom prst="straightConnector1">
            <a:avLst/>
          </a:prstGeom>
          <a:ln w="19050">
            <a:solidFill>
              <a:srgbClr val="3D8F8D"/>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06F33646-3DB3-42DE-BB3C-FA2806BEAE26}"/>
              </a:ext>
            </a:extLst>
          </p:cNvPr>
          <p:cNvSpPr txBox="1"/>
          <p:nvPr/>
        </p:nvSpPr>
        <p:spPr>
          <a:xfrm>
            <a:off x="415224" y="846867"/>
            <a:ext cx="1963496" cy="584775"/>
          </a:xfrm>
          <a:prstGeom prst="rect">
            <a:avLst/>
          </a:prstGeom>
          <a:noFill/>
        </p:spPr>
        <p:txBody>
          <a:bodyPr wrap="square">
            <a:spAutoFit/>
          </a:bodyPr>
          <a:lstStyle/>
          <a:p>
            <a:r>
              <a:rPr lang="es-ES" sz="3200" b="1" dirty="0">
                <a:solidFill>
                  <a:srgbClr val="5B9034"/>
                </a:solidFill>
                <a:latin typeface="Comfortaa" pitchFamily="2" charset="0"/>
              </a:rPr>
              <a:t>Human</a:t>
            </a:r>
            <a:endParaRPr lang="en-US" sz="3200" b="1" dirty="0">
              <a:solidFill>
                <a:srgbClr val="5B9034"/>
              </a:solidFill>
              <a:latin typeface="Comfortaa" pitchFamily="2" charset="0"/>
            </a:endParaRPr>
          </a:p>
        </p:txBody>
      </p:sp>
      <p:sp>
        <p:nvSpPr>
          <p:cNvPr id="14" name="CuadroTexto 13">
            <a:extLst>
              <a:ext uri="{FF2B5EF4-FFF2-40B4-BE49-F238E27FC236}">
                <a16:creationId xmlns:a16="http://schemas.microsoft.com/office/drawing/2014/main" id="{D0C93F91-AEB2-4AD6-A526-E6ADC23B3371}"/>
              </a:ext>
            </a:extLst>
          </p:cNvPr>
          <p:cNvSpPr txBox="1"/>
          <p:nvPr/>
        </p:nvSpPr>
        <p:spPr>
          <a:xfrm>
            <a:off x="532377" y="3587119"/>
            <a:ext cx="693348" cy="584775"/>
          </a:xfrm>
          <a:prstGeom prst="rect">
            <a:avLst/>
          </a:prstGeom>
          <a:noFill/>
        </p:spPr>
        <p:txBody>
          <a:bodyPr wrap="square">
            <a:spAutoFit/>
          </a:bodyPr>
          <a:lstStyle/>
          <a:p>
            <a:r>
              <a:rPr lang="es-ES" sz="3200" b="1" dirty="0">
                <a:solidFill>
                  <a:srgbClr val="C00000"/>
                </a:solidFill>
                <a:latin typeface="Comfortaa" pitchFamily="2" charset="0"/>
              </a:rPr>
              <a:t>AI</a:t>
            </a:r>
            <a:endParaRPr lang="en-US" sz="3200" b="1" dirty="0">
              <a:solidFill>
                <a:srgbClr val="C00000"/>
              </a:solidFill>
              <a:latin typeface="Comfortaa" pitchFamily="2" charset="0"/>
            </a:endParaRPr>
          </a:p>
        </p:txBody>
      </p:sp>
      <p:pic>
        <p:nvPicPr>
          <p:cNvPr id="1028" name="Picture 4">
            <a:extLst>
              <a:ext uri="{FF2B5EF4-FFF2-40B4-BE49-F238E27FC236}">
                <a16:creationId xmlns:a16="http://schemas.microsoft.com/office/drawing/2014/main" id="{50AE4C97-4642-4A41-BD83-0E6E5A8AA7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3413" y="1661224"/>
            <a:ext cx="951196" cy="951196"/>
          </a:xfrm>
          <a:prstGeom prst="rect">
            <a:avLst/>
          </a:prstGeom>
          <a:noFill/>
          <a:extLst>
            <a:ext uri="{909E8E84-426E-40DD-AFC4-6F175D3DCCD1}">
              <a14:hiddenFill xmlns:a14="http://schemas.microsoft.com/office/drawing/2010/main">
                <a:solidFill>
                  <a:srgbClr val="FFFFFF"/>
                </a:solidFill>
              </a14:hiddenFill>
            </a:ext>
          </a:extLst>
        </p:spPr>
      </p:pic>
      <p:sp>
        <p:nvSpPr>
          <p:cNvPr id="28" name="Arco 27">
            <a:extLst>
              <a:ext uri="{FF2B5EF4-FFF2-40B4-BE49-F238E27FC236}">
                <a16:creationId xmlns:a16="http://schemas.microsoft.com/office/drawing/2014/main" id="{76320A58-85C7-42C7-BE9C-30336EFB9A50}"/>
              </a:ext>
            </a:extLst>
          </p:cNvPr>
          <p:cNvSpPr/>
          <p:nvPr/>
        </p:nvSpPr>
        <p:spPr>
          <a:xfrm>
            <a:off x="5785204" y="1237524"/>
            <a:ext cx="4067749" cy="914400"/>
          </a:xfrm>
          <a:prstGeom prst="arc">
            <a:avLst>
              <a:gd name="adj1" fmla="val 10845533"/>
              <a:gd name="adj2" fmla="val 21568624"/>
            </a:avLst>
          </a:prstGeom>
          <a:ln w="19050">
            <a:solidFill>
              <a:srgbClr val="3D8F8D"/>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CuadroTexto 31">
            <a:extLst>
              <a:ext uri="{FF2B5EF4-FFF2-40B4-BE49-F238E27FC236}">
                <a16:creationId xmlns:a16="http://schemas.microsoft.com/office/drawing/2014/main" id="{972349A2-DC4C-46AF-873B-5524EFFC1489}"/>
              </a:ext>
            </a:extLst>
          </p:cNvPr>
          <p:cNvSpPr txBox="1"/>
          <p:nvPr/>
        </p:nvSpPr>
        <p:spPr>
          <a:xfrm>
            <a:off x="1293077" y="4457802"/>
            <a:ext cx="951196" cy="369332"/>
          </a:xfrm>
          <a:prstGeom prst="rect">
            <a:avLst/>
          </a:prstGeom>
          <a:noFill/>
        </p:spPr>
        <p:txBody>
          <a:bodyPr wrap="square">
            <a:spAutoFit/>
          </a:bodyPr>
          <a:lstStyle/>
          <a:p>
            <a:r>
              <a:rPr lang="es-ES" dirty="0">
                <a:solidFill>
                  <a:srgbClr val="E85A38"/>
                </a:solidFill>
                <a:latin typeface="Comfortaa" pitchFamily="2" charset="0"/>
              </a:rPr>
              <a:t>inputs</a:t>
            </a:r>
            <a:endParaRPr lang="en-US" dirty="0">
              <a:solidFill>
                <a:srgbClr val="E85A38"/>
              </a:solidFill>
              <a:latin typeface="Comfortaa" pitchFamily="2" charset="0"/>
            </a:endParaRPr>
          </a:p>
        </p:txBody>
      </p:sp>
      <p:sp>
        <p:nvSpPr>
          <p:cNvPr id="33" name="CuadroTexto 32">
            <a:extLst>
              <a:ext uri="{FF2B5EF4-FFF2-40B4-BE49-F238E27FC236}">
                <a16:creationId xmlns:a16="http://schemas.microsoft.com/office/drawing/2014/main" id="{D2E50F80-9DE3-4798-BFFF-795BC95497BF}"/>
              </a:ext>
            </a:extLst>
          </p:cNvPr>
          <p:cNvSpPr txBox="1"/>
          <p:nvPr/>
        </p:nvSpPr>
        <p:spPr>
          <a:xfrm>
            <a:off x="5511588" y="2861800"/>
            <a:ext cx="349193" cy="923330"/>
          </a:xfrm>
          <a:prstGeom prst="rect">
            <a:avLst/>
          </a:prstGeom>
          <a:noFill/>
        </p:spPr>
        <p:txBody>
          <a:bodyPr wrap="square">
            <a:spAutoFit/>
          </a:bodyPr>
          <a:lstStyle/>
          <a:p>
            <a:r>
              <a:rPr lang="es-ES" sz="5400" i="1" dirty="0">
                <a:solidFill>
                  <a:srgbClr val="8A3CC4"/>
                </a:solidFill>
                <a:latin typeface="Comfortaa" pitchFamily="2" charset="0"/>
                <a:cs typeface="Times New Roman" panose="02020603050405020304" pitchFamily="18" charset="0"/>
              </a:rPr>
              <a:t>f</a:t>
            </a:r>
            <a:endParaRPr lang="en-US" sz="5400" i="1" dirty="0">
              <a:solidFill>
                <a:srgbClr val="8A3CC4"/>
              </a:solidFill>
              <a:latin typeface="Comfortaa" pitchFamily="2" charset="0"/>
              <a:cs typeface="Times New Roman" panose="02020603050405020304" pitchFamily="18" charset="0"/>
            </a:endParaRPr>
          </a:p>
        </p:txBody>
      </p:sp>
      <p:sp>
        <p:nvSpPr>
          <p:cNvPr id="34" name="CuadroTexto 33">
            <a:extLst>
              <a:ext uri="{FF2B5EF4-FFF2-40B4-BE49-F238E27FC236}">
                <a16:creationId xmlns:a16="http://schemas.microsoft.com/office/drawing/2014/main" id="{34B5CCA7-641A-4248-B04B-01380732167B}"/>
              </a:ext>
            </a:extLst>
          </p:cNvPr>
          <p:cNvSpPr txBox="1"/>
          <p:nvPr/>
        </p:nvSpPr>
        <p:spPr>
          <a:xfrm>
            <a:off x="3993557" y="1959537"/>
            <a:ext cx="4067748" cy="646331"/>
          </a:xfrm>
          <a:prstGeom prst="rect">
            <a:avLst/>
          </a:prstGeom>
          <a:noFill/>
        </p:spPr>
        <p:txBody>
          <a:bodyPr wrap="square">
            <a:spAutoFit/>
          </a:bodyPr>
          <a:lstStyle/>
          <a:p>
            <a:r>
              <a:rPr lang="es-ES" b="1" dirty="0" err="1">
                <a:solidFill>
                  <a:srgbClr val="7CBE4A"/>
                </a:solidFill>
                <a:latin typeface="Comfortaa" pitchFamily="2" charset="0"/>
              </a:rPr>
              <a:t>Composition</a:t>
            </a:r>
            <a:r>
              <a:rPr lang="es-ES" b="1" dirty="0">
                <a:solidFill>
                  <a:srgbClr val="7CBE4A"/>
                </a:solidFill>
                <a:latin typeface="Comfortaa" pitchFamily="2" charset="0"/>
              </a:rPr>
              <a:t> </a:t>
            </a:r>
            <a:r>
              <a:rPr lang="es-ES" b="1" dirty="0" err="1">
                <a:solidFill>
                  <a:srgbClr val="7CBE4A"/>
                </a:solidFill>
                <a:latin typeface="Comfortaa" pitchFamily="2" charset="0"/>
              </a:rPr>
              <a:t>process</a:t>
            </a:r>
            <a:endParaRPr lang="es-ES" b="1" dirty="0">
              <a:solidFill>
                <a:srgbClr val="7CBE4A"/>
              </a:solidFill>
              <a:latin typeface="Comfortaa" pitchFamily="2" charset="0"/>
            </a:endParaRPr>
          </a:p>
          <a:p>
            <a:r>
              <a:rPr lang="es-ES" b="1" dirty="0">
                <a:solidFill>
                  <a:srgbClr val="7CBE4A"/>
                </a:solidFill>
                <a:latin typeface="Comfortaa" pitchFamily="2" charset="0"/>
              </a:rPr>
              <a:t>(</a:t>
            </a:r>
            <a:r>
              <a:rPr lang="es-ES" b="1" dirty="0" err="1">
                <a:solidFill>
                  <a:srgbClr val="7CBE4A"/>
                </a:solidFill>
                <a:latin typeface="Comfortaa" pitchFamily="2" charset="0"/>
              </a:rPr>
              <a:t>write</a:t>
            </a:r>
            <a:r>
              <a:rPr lang="es-ES" b="1" dirty="0">
                <a:solidFill>
                  <a:srgbClr val="7CBE4A"/>
                </a:solidFill>
                <a:latin typeface="Comfortaa" pitchFamily="2" charset="0"/>
              </a:rPr>
              <a:t> </a:t>
            </a:r>
            <a:r>
              <a:rPr lang="es-ES" b="1" dirty="0" err="1">
                <a:solidFill>
                  <a:srgbClr val="7CBE4A"/>
                </a:solidFill>
                <a:latin typeface="Comfortaa" pitchFamily="2" charset="0"/>
              </a:rPr>
              <a:t>some</a:t>
            </a:r>
            <a:r>
              <a:rPr lang="es-ES" b="1" dirty="0">
                <a:solidFill>
                  <a:srgbClr val="7CBE4A"/>
                </a:solidFill>
                <a:latin typeface="Comfortaa" pitchFamily="2" charset="0"/>
              </a:rPr>
              <a:t> </a:t>
            </a:r>
            <a:r>
              <a:rPr lang="es-ES" b="1" dirty="0" err="1">
                <a:solidFill>
                  <a:srgbClr val="7CBE4A"/>
                </a:solidFill>
                <a:latin typeface="Comfortaa" pitchFamily="2" charset="0"/>
              </a:rPr>
              <a:t>chords</a:t>
            </a:r>
            <a:r>
              <a:rPr lang="es-ES" b="1" dirty="0">
                <a:solidFill>
                  <a:srgbClr val="7CBE4A"/>
                </a:solidFill>
                <a:latin typeface="Comfortaa" pitchFamily="2" charset="0"/>
              </a:rPr>
              <a:t>, </a:t>
            </a:r>
            <a:r>
              <a:rPr lang="es-ES" b="1" dirty="0" err="1">
                <a:solidFill>
                  <a:srgbClr val="7CBE4A"/>
                </a:solidFill>
                <a:latin typeface="Comfortaa" pitchFamily="2" charset="0"/>
              </a:rPr>
              <a:t>melody</a:t>
            </a:r>
            <a:r>
              <a:rPr lang="es-ES" b="1" dirty="0">
                <a:solidFill>
                  <a:srgbClr val="7CBE4A"/>
                </a:solidFill>
                <a:latin typeface="Comfortaa" pitchFamily="2" charset="0"/>
              </a:rPr>
              <a:t>…)</a:t>
            </a:r>
            <a:endParaRPr lang="en-US" b="1" dirty="0">
              <a:solidFill>
                <a:srgbClr val="7CBE4A"/>
              </a:solidFill>
              <a:latin typeface="Comfortaa" pitchFamily="2" charset="0"/>
            </a:endParaRPr>
          </a:p>
        </p:txBody>
      </p:sp>
      <p:sp>
        <p:nvSpPr>
          <p:cNvPr id="35" name="CuadroTexto 34">
            <a:extLst>
              <a:ext uri="{FF2B5EF4-FFF2-40B4-BE49-F238E27FC236}">
                <a16:creationId xmlns:a16="http://schemas.microsoft.com/office/drawing/2014/main" id="{1C3B0278-516A-4D08-A7B6-D62B4C58B63F}"/>
              </a:ext>
            </a:extLst>
          </p:cNvPr>
          <p:cNvSpPr txBox="1"/>
          <p:nvPr/>
        </p:nvSpPr>
        <p:spPr>
          <a:xfrm>
            <a:off x="9478791" y="4442000"/>
            <a:ext cx="1222454" cy="369332"/>
          </a:xfrm>
          <a:prstGeom prst="rect">
            <a:avLst/>
          </a:prstGeom>
          <a:noFill/>
        </p:spPr>
        <p:txBody>
          <a:bodyPr wrap="square">
            <a:spAutoFit/>
          </a:bodyPr>
          <a:lstStyle/>
          <a:p>
            <a:r>
              <a:rPr lang="es-ES" dirty="0">
                <a:solidFill>
                  <a:srgbClr val="E85A38"/>
                </a:solidFill>
                <a:latin typeface="Comfortaa" pitchFamily="2" charset="0"/>
              </a:rPr>
              <a:t>outputs</a:t>
            </a:r>
            <a:endParaRPr lang="en-US" dirty="0">
              <a:solidFill>
                <a:srgbClr val="E85A38"/>
              </a:solidFill>
              <a:latin typeface="Comfortaa" pitchFamily="2" charset="0"/>
            </a:endParaRPr>
          </a:p>
        </p:txBody>
      </p:sp>
      <p:sp>
        <p:nvSpPr>
          <p:cNvPr id="30" name="CuadroTexto 29">
            <a:extLst>
              <a:ext uri="{FF2B5EF4-FFF2-40B4-BE49-F238E27FC236}">
                <a16:creationId xmlns:a16="http://schemas.microsoft.com/office/drawing/2014/main" id="{FD9DB045-E8EB-4104-A9DC-151A4154613E}"/>
              </a:ext>
            </a:extLst>
          </p:cNvPr>
          <p:cNvSpPr txBox="1"/>
          <p:nvPr/>
        </p:nvSpPr>
        <p:spPr>
          <a:xfrm>
            <a:off x="9631628" y="4039515"/>
            <a:ext cx="1327608" cy="369332"/>
          </a:xfrm>
          <a:prstGeom prst="rect">
            <a:avLst/>
          </a:prstGeom>
          <a:noFill/>
        </p:spPr>
        <p:txBody>
          <a:bodyPr wrap="none" rtlCol="0">
            <a:spAutoFit/>
          </a:bodyPr>
          <a:lstStyle/>
          <a:p>
            <a:r>
              <a:rPr lang="es-ES" dirty="0">
                <a:solidFill>
                  <a:srgbClr val="888888"/>
                </a:solidFill>
                <a:latin typeface="Comfortaa" pitchFamily="2" charset="0"/>
              </a:rPr>
              <a:t>TRAINING</a:t>
            </a:r>
            <a:endParaRPr lang="en-US" dirty="0">
              <a:solidFill>
                <a:srgbClr val="888888"/>
              </a:solidFill>
              <a:latin typeface="Comfortaa" pitchFamily="2" charset="0"/>
            </a:endParaRPr>
          </a:p>
        </p:txBody>
      </p:sp>
      <p:sp>
        <p:nvSpPr>
          <p:cNvPr id="39" name="CuadroTexto 38">
            <a:extLst>
              <a:ext uri="{FF2B5EF4-FFF2-40B4-BE49-F238E27FC236}">
                <a16:creationId xmlns:a16="http://schemas.microsoft.com/office/drawing/2014/main" id="{7319B4D4-0666-4E38-B5CE-32A0570EB251}"/>
              </a:ext>
            </a:extLst>
          </p:cNvPr>
          <p:cNvSpPr txBox="1"/>
          <p:nvPr/>
        </p:nvSpPr>
        <p:spPr>
          <a:xfrm>
            <a:off x="7185530" y="5564769"/>
            <a:ext cx="2087220" cy="369332"/>
          </a:xfrm>
          <a:prstGeom prst="rect">
            <a:avLst/>
          </a:prstGeom>
          <a:noFill/>
        </p:spPr>
        <p:txBody>
          <a:bodyPr wrap="square">
            <a:spAutoFit/>
          </a:bodyPr>
          <a:lstStyle/>
          <a:p>
            <a:r>
              <a:rPr lang="es-ES" dirty="0">
                <a:solidFill>
                  <a:srgbClr val="E85A38"/>
                </a:solidFill>
                <a:latin typeface="Comfortaa" pitchFamily="2" charset="0"/>
              </a:rPr>
              <a:t>“NEW” MUSIC</a:t>
            </a:r>
            <a:endParaRPr lang="en-US" dirty="0">
              <a:solidFill>
                <a:srgbClr val="E85A38"/>
              </a:solidFill>
              <a:latin typeface="Comfortaa" pitchFamily="2" charset="0"/>
            </a:endParaRPr>
          </a:p>
        </p:txBody>
      </p:sp>
      <p:sp>
        <p:nvSpPr>
          <p:cNvPr id="40" name="CuadroTexto 39">
            <a:extLst>
              <a:ext uri="{FF2B5EF4-FFF2-40B4-BE49-F238E27FC236}">
                <a16:creationId xmlns:a16="http://schemas.microsoft.com/office/drawing/2014/main" id="{7B91383B-FF33-4C7C-8004-B302D57225A7}"/>
              </a:ext>
            </a:extLst>
          </p:cNvPr>
          <p:cNvSpPr txBox="1"/>
          <p:nvPr/>
        </p:nvSpPr>
        <p:spPr>
          <a:xfrm>
            <a:off x="3624016" y="5481547"/>
            <a:ext cx="1330606" cy="369332"/>
          </a:xfrm>
          <a:prstGeom prst="rect">
            <a:avLst/>
          </a:prstGeom>
          <a:noFill/>
        </p:spPr>
        <p:txBody>
          <a:bodyPr wrap="square">
            <a:spAutoFit/>
          </a:bodyPr>
          <a:lstStyle/>
          <a:p>
            <a:r>
              <a:rPr lang="es-ES" dirty="0" err="1">
                <a:solidFill>
                  <a:srgbClr val="E85A38"/>
                </a:solidFill>
                <a:latin typeface="Comfortaa" pitchFamily="2" charset="0"/>
              </a:rPr>
              <a:t>inference</a:t>
            </a:r>
            <a:endParaRPr lang="en-US" dirty="0">
              <a:solidFill>
                <a:srgbClr val="E85A38"/>
              </a:solidFill>
              <a:latin typeface="Comfortaa" pitchFamily="2" charset="0"/>
            </a:endParaRPr>
          </a:p>
        </p:txBody>
      </p:sp>
      <p:sp>
        <p:nvSpPr>
          <p:cNvPr id="41" name="Arco 40">
            <a:extLst>
              <a:ext uri="{FF2B5EF4-FFF2-40B4-BE49-F238E27FC236}">
                <a16:creationId xmlns:a16="http://schemas.microsoft.com/office/drawing/2014/main" id="{A1C4A5FA-8EF9-42F1-8FBE-BF63DE2643C7}"/>
              </a:ext>
            </a:extLst>
          </p:cNvPr>
          <p:cNvSpPr/>
          <p:nvPr/>
        </p:nvSpPr>
        <p:spPr>
          <a:xfrm rot="7980274">
            <a:off x="4733621" y="5152213"/>
            <a:ext cx="843221" cy="459710"/>
          </a:xfrm>
          <a:prstGeom prst="arc">
            <a:avLst>
              <a:gd name="adj1" fmla="val 12575787"/>
              <a:gd name="adj2" fmla="val 20329330"/>
            </a:avLst>
          </a:prstGeom>
          <a:ln w="19050">
            <a:solidFill>
              <a:srgbClr val="3D8F8D"/>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Arco 44">
            <a:extLst>
              <a:ext uri="{FF2B5EF4-FFF2-40B4-BE49-F238E27FC236}">
                <a16:creationId xmlns:a16="http://schemas.microsoft.com/office/drawing/2014/main" id="{F5ACD43A-BE7E-43BB-AF89-F79BA1A6B8B2}"/>
              </a:ext>
            </a:extLst>
          </p:cNvPr>
          <p:cNvSpPr/>
          <p:nvPr/>
        </p:nvSpPr>
        <p:spPr>
          <a:xfrm rot="13086230">
            <a:off x="6498403" y="5176268"/>
            <a:ext cx="843221" cy="459710"/>
          </a:xfrm>
          <a:prstGeom prst="arc">
            <a:avLst>
              <a:gd name="adj1" fmla="val 12575787"/>
              <a:gd name="adj2" fmla="val 20329330"/>
            </a:avLst>
          </a:prstGeom>
          <a:ln w="19050">
            <a:solidFill>
              <a:srgbClr val="3D8F8D"/>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o 22">
            <a:extLst>
              <a:ext uri="{FF2B5EF4-FFF2-40B4-BE49-F238E27FC236}">
                <a16:creationId xmlns:a16="http://schemas.microsoft.com/office/drawing/2014/main" id="{698F7E7F-C82B-4936-BB1A-7D47DD73ACEA}"/>
              </a:ext>
            </a:extLst>
          </p:cNvPr>
          <p:cNvSpPr/>
          <p:nvPr/>
        </p:nvSpPr>
        <p:spPr>
          <a:xfrm rot="8544084">
            <a:off x="10142692" y="1119972"/>
            <a:ext cx="843221" cy="459710"/>
          </a:xfrm>
          <a:prstGeom prst="arc">
            <a:avLst>
              <a:gd name="adj1" fmla="val 12575787"/>
              <a:gd name="adj2" fmla="val 20329330"/>
            </a:avLst>
          </a:prstGeom>
          <a:ln w="44450">
            <a:solidFill>
              <a:srgbClr val="8A3CC4"/>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CuadroTexto 23">
            <a:extLst>
              <a:ext uri="{FF2B5EF4-FFF2-40B4-BE49-F238E27FC236}">
                <a16:creationId xmlns:a16="http://schemas.microsoft.com/office/drawing/2014/main" id="{3BF97AC7-D26D-47AC-AA1F-7E5D52E30CC9}"/>
              </a:ext>
            </a:extLst>
          </p:cNvPr>
          <p:cNvSpPr txBox="1"/>
          <p:nvPr/>
        </p:nvSpPr>
        <p:spPr>
          <a:xfrm>
            <a:off x="10950722" y="784943"/>
            <a:ext cx="827845" cy="523220"/>
          </a:xfrm>
          <a:prstGeom prst="rect">
            <a:avLst/>
          </a:prstGeom>
          <a:noFill/>
        </p:spPr>
        <p:txBody>
          <a:bodyPr wrap="square">
            <a:spAutoFit/>
          </a:bodyPr>
          <a:lstStyle/>
          <a:p>
            <a:r>
              <a:rPr lang="es-ES" sz="2800" dirty="0">
                <a:solidFill>
                  <a:srgbClr val="A66BD3"/>
                </a:solidFill>
                <a:latin typeface="Comfortaa" pitchFamily="2" charset="0"/>
              </a:rPr>
              <a:t>RL?</a:t>
            </a:r>
            <a:endParaRPr lang="en-US" sz="2800" dirty="0">
              <a:solidFill>
                <a:srgbClr val="A66BD3"/>
              </a:solidFill>
              <a:latin typeface="Comfortaa" pitchFamily="2" charset="0"/>
            </a:endParaRPr>
          </a:p>
        </p:txBody>
      </p:sp>
      <p:sp>
        <p:nvSpPr>
          <p:cNvPr id="2" name="Elipse 1">
            <a:extLst>
              <a:ext uri="{FF2B5EF4-FFF2-40B4-BE49-F238E27FC236}">
                <a16:creationId xmlns:a16="http://schemas.microsoft.com/office/drawing/2014/main" id="{87C25E4A-EBAA-434A-82A6-311DF19D0B85}"/>
              </a:ext>
            </a:extLst>
          </p:cNvPr>
          <p:cNvSpPr/>
          <p:nvPr/>
        </p:nvSpPr>
        <p:spPr>
          <a:xfrm>
            <a:off x="10921434" y="603342"/>
            <a:ext cx="886422" cy="886422"/>
          </a:xfrm>
          <a:prstGeom prst="ellipse">
            <a:avLst/>
          </a:prstGeom>
          <a:noFill/>
          <a:ln w="22225">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uadroTexto 30">
            <a:extLst>
              <a:ext uri="{FF2B5EF4-FFF2-40B4-BE49-F238E27FC236}">
                <a16:creationId xmlns:a16="http://schemas.microsoft.com/office/drawing/2014/main" id="{638E9B0D-2362-47CB-A6BA-BC7ADAFBD0B6}"/>
              </a:ext>
            </a:extLst>
          </p:cNvPr>
          <p:cNvSpPr txBox="1"/>
          <p:nvPr/>
        </p:nvSpPr>
        <p:spPr>
          <a:xfrm>
            <a:off x="1293077" y="2626713"/>
            <a:ext cx="767288" cy="369332"/>
          </a:xfrm>
          <a:prstGeom prst="rect">
            <a:avLst/>
          </a:prstGeom>
          <a:noFill/>
        </p:spPr>
        <p:txBody>
          <a:bodyPr wrap="square">
            <a:spAutoFit/>
          </a:bodyPr>
          <a:lstStyle/>
          <a:p>
            <a:r>
              <a:rPr lang="es-ES" b="1" dirty="0">
                <a:solidFill>
                  <a:srgbClr val="7CBE4A"/>
                </a:solidFill>
                <a:latin typeface="Comfortaa" pitchFamily="2" charset="0"/>
              </a:rPr>
              <a:t>idea</a:t>
            </a:r>
            <a:endParaRPr lang="en-US" b="1" dirty="0">
              <a:solidFill>
                <a:srgbClr val="7CBE4A"/>
              </a:solidFill>
              <a:latin typeface="Comfortaa" pitchFamily="2" charset="0"/>
            </a:endParaRPr>
          </a:p>
        </p:txBody>
      </p:sp>
      <p:pic>
        <p:nvPicPr>
          <p:cNvPr id="1026" name="Picture 2" descr="Sheet music line icon, outline vector sign, linear style pictogram isolated  on white. Symbol, logo illustration. Editable stroke. Pixel perfect vector  graphics Stock Vector | Adobe Stock">
            <a:extLst>
              <a:ext uri="{FF2B5EF4-FFF2-40B4-BE49-F238E27FC236}">
                <a16:creationId xmlns:a16="http://schemas.microsoft.com/office/drawing/2014/main" id="{559427F6-38DC-499B-9865-69AFC7A7FE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297" t="20691" r="21707" b="18443"/>
          <a:stretch/>
        </p:blipFill>
        <p:spPr bwMode="auto">
          <a:xfrm>
            <a:off x="9461396" y="1902627"/>
            <a:ext cx="913805" cy="975864"/>
          </a:xfrm>
          <a:prstGeom prst="rect">
            <a:avLst/>
          </a:prstGeom>
          <a:noFill/>
          <a:extLst>
            <a:ext uri="{909E8E84-426E-40DD-AFC4-6F175D3DCCD1}">
              <a14:hiddenFill xmlns:a14="http://schemas.microsoft.com/office/drawing/2010/main">
                <a:solidFill>
                  <a:srgbClr val="FFFFFF"/>
                </a:solidFill>
              </a14:hiddenFill>
            </a:ext>
          </a:extLst>
        </p:spPr>
      </p:pic>
      <p:sp>
        <p:nvSpPr>
          <p:cNvPr id="47" name="Rectángulo: esquinas redondeadas 46">
            <a:extLst>
              <a:ext uri="{FF2B5EF4-FFF2-40B4-BE49-F238E27FC236}">
                <a16:creationId xmlns:a16="http://schemas.microsoft.com/office/drawing/2014/main" id="{73BAC5E2-1689-439B-8B61-DEEDF05882C2}"/>
              </a:ext>
            </a:extLst>
          </p:cNvPr>
          <p:cNvSpPr/>
          <p:nvPr/>
        </p:nvSpPr>
        <p:spPr>
          <a:xfrm>
            <a:off x="3983600" y="2870680"/>
            <a:ext cx="3724793" cy="2106003"/>
          </a:xfrm>
          <a:prstGeom prst="roundRect">
            <a:avLst>
              <a:gd name="adj" fmla="val 7557"/>
            </a:avLst>
          </a:prstGeom>
          <a:noFill/>
          <a:ln w="28575">
            <a:solidFill>
              <a:srgbClr val="E85A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F2672872-91C5-4010-B788-533467E2BF96}"/>
              </a:ext>
            </a:extLst>
          </p:cNvPr>
          <p:cNvSpPr/>
          <p:nvPr/>
        </p:nvSpPr>
        <p:spPr>
          <a:xfrm>
            <a:off x="3993557" y="1694723"/>
            <a:ext cx="3724793" cy="1970233"/>
          </a:xfrm>
          <a:prstGeom prst="roundRect">
            <a:avLst>
              <a:gd name="adj" fmla="val 7557"/>
            </a:avLst>
          </a:prstGeom>
          <a:noFill/>
          <a:ln w="28575">
            <a:solidFill>
              <a:srgbClr val="7CB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Conector recto 47">
            <a:extLst>
              <a:ext uri="{FF2B5EF4-FFF2-40B4-BE49-F238E27FC236}">
                <a16:creationId xmlns:a16="http://schemas.microsoft.com/office/drawing/2014/main" id="{3F5EC557-5BC4-42E8-9E50-99270DB5B809}"/>
              </a:ext>
            </a:extLst>
          </p:cNvPr>
          <p:cNvCxnSpPr>
            <a:cxnSpLocks/>
          </p:cNvCxnSpPr>
          <p:nvPr/>
        </p:nvCxnSpPr>
        <p:spPr>
          <a:xfrm>
            <a:off x="7857761" y="3185904"/>
            <a:ext cx="3564192" cy="0"/>
          </a:xfrm>
          <a:prstGeom prst="line">
            <a:avLst/>
          </a:prstGeom>
          <a:ln w="222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49" name="CuadroTexto 48">
            <a:extLst>
              <a:ext uri="{FF2B5EF4-FFF2-40B4-BE49-F238E27FC236}">
                <a16:creationId xmlns:a16="http://schemas.microsoft.com/office/drawing/2014/main" id="{FE20E669-5E45-4FFD-B832-17AAAC05CF47}"/>
              </a:ext>
            </a:extLst>
          </p:cNvPr>
          <p:cNvSpPr txBox="1"/>
          <p:nvPr/>
        </p:nvSpPr>
        <p:spPr>
          <a:xfrm>
            <a:off x="4651090" y="4471583"/>
            <a:ext cx="2409726" cy="369332"/>
          </a:xfrm>
          <a:prstGeom prst="rect">
            <a:avLst/>
          </a:prstGeom>
          <a:noFill/>
        </p:spPr>
        <p:txBody>
          <a:bodyPr wrap="square">
            <a:spAutoFit/>
          </a:bodyPr>
          <a:lstStyle/>
          <a:p>
            <a:r>
              <a:rPr lang="es-ES" dirty="0" err="1">
                <a:solidFill>
                  <a:srgbClr val="E85A38"/>
                </a:solidFill>
                <a:latin typeface="Comfortaa" pitchFamily="2" charset="0"/>
              </a:rPr>
              <a:t>Model</a:t>
            </a:r>
            <a:r>
              <a:rPr lang="es-ES" dirty="0">
                <a:solidFill>
                  <a:srgbClr val="E85A38"/>
                </a:solidFill>
                <a:latin typeface="Comfortaa" pitchFamily="2" charset="0"/>
              </a:rPr>
              <a:t>/</a:t>
            </a:r>
            <a:r>
              <a:rPr lang="es-ES" dirty="0" err="1">
                <a:solidFill>
                  <a:srgbClr val="E85A38"/>
                </a:solidFill>
                <a:latin typeface="Comfortaa" pitchFamily="2" charset="0"/>
              </a:rPr>
              <a:t>Algorithm</a:t>
            </a:r>
            <a:endParaRPr lang="en-US" dirty="0">
              <a:solidFill>
                <a:srgbClr val="E85A38"/>
              </a:solidFill>
              <a:latin typeface="Comfortaa" pitchFamily="2" charset="0"/>
            </a:endParaRPr>
          </a:p>
        </p:txBody>
      </p:sp>
      <p:sp>
        <p:nvSpPr>
          <p:cNvPr id="50" name="CuadroTexto 49">
            <a:extLst>
              <a:ext uri="{FF2B5EF4-FFF2-40B4-BE49-F238E27FC236}">
                <a16:creationId xmlns:a16="http://schemas.microsoft.com/office/drawing/2014/main" id="{71D435A6-BC0D-4EA8-AE60-19D5E25C4986}"/>
              </a:ext>
            </a:extLst>
          </p:cNvPr>
          <p:cNvSpPr txBox="1"/>
          <p:nvPr/>
        </p:nvSpPr>
        <p:spPr>
          <a:xfrm>
            <a:off x="7544175" y="833194"/>
            <a:ext cx="1034259" cy="369332"/>
          </a:xfrm>
          <a:prstGeom prst="rect">
            <a:avLst/>
          </a:prstGeom>
          <a:noFill/>
        </p:spPr>
        <p:txBody>
          <a:bodyPr wrap="square">
            <a:spAutoFit/>
          </a:bodyPr>
          <a:lstStyle/>
          <a:p>
            <a:r>
              <a:rPr lang="es-ES" b="1" dirty="0" err="1">
                <a:solidFill>
                  <a:srgbClr val="7CBE4A"/>
                </a:solidFill>
                <a:latin typeface="Comfortaa" pitchFamily="2" charset="0"/>
              </a:rPr>
              <a:t>modify</a:t>
            </a:r>
            <a:endParaRPr lang="en-US" b="1" dirty="0">
              <a:solidFill>
                <a:srgbClr val="7CBE4A"/>
              </a:solidFill>
              <a:latin typeface="Comfortaa" pitchFamily="2" charset="0"/>
            </a:endParaRPr>
          </a:p>
        </p:txBody>
      </p:sp>
      <p:sp>
        <p:nvSpPr>
          <p:cNvPr id="51" name="Rectángulo 50">
            <a:extLst>
              <a:ext uri="{FF2B5EF4-FFF2-40B4-BE49-F238E27FC236}">
                <a16:creationId xmlns:a16="http://schemas.microsoft.com/office/drawing/2014/main" id="{F8FC45B0-0767-42FC-AE1E-B4B0A38B5055}"/>
              </a:ext>
            </a:extLst>
          </p:cNvPr>
          <p:cNvSpPr/>
          <p:nvPr/>
        </p:nvSpPr>
        <p:spPr>
          <a:xfrm>
            <a:off x="0" y="6368967"/>
            <a:ext cx="12192000" cy="509289"/>
          </a:xfrm>
          <a:prstGeom prst="rect">
            <a:avLst/>
          </a:prstGeom>
          <a:solidFill>
            <a:srgbClr val="E1E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uadroTexto 51">
            <a:extLst>
              <a:ext uri="{FF2B5EF4-FFF2-40B4-BE49-F238E27FC236}">
                <a16:creationId xmlns:a16="http://schemas.microsoft.com/office/drawing/2014/main" id="{FBCD52CE-F2CF-4643-B317-C9885AA9C12D}"/>
              </a:ext>
            </a:extLst>
          </p:cNvPr>
          <p:cNvSpPr txBox="1"/>
          <p:nvPr/>
        </p:nvSpPr>
        <p:spPr>
          <a:xfrm>
            <a:off x="8016200" y="6438963"/>
            <a:ext cx="4046299" cy="307777"/>
          </a:xfrm>
          <a:prstGeom prst="rect">
            <a:avLst/>
          </a:prstGeom>
          <a:noFill/>
        </p:spPr>
        <p:txBody>
          <a:bodyPr wrap="none" rtlCol="0">
            <a:spAutoFit/>
          </a:bodyPr>
          <a:lstStyle/>
          <a:p>
            <a:pPr algn="ctr"/>
            <a:r>
              <a:rPr lang="es-ES" sz="1400" dirty="0">
                <a:solidFill>
                  <a:schemeClr val="tx1">
                    <a:lumMod val="75000"/>
                    <a:lumOff val="25000"/>
                  </a:schemeClr>
                </a:solidFill>
                <a:latin typeface="Comfortaa" pitchFamily="2" charset="0"/>
              </a:rPr>
              <a:t>Carlos </a:t>
            </a:r>
            <a:r>
              <a:rPr lang="es-ES" sz="1400" dirty="0" err="1">
                <a:solidFill>
                  <a:schemeClr val="tx1">
                    <a:lumMod val="75000"/>
                    <a:lumOff val="25000"/>
                  </a:schemeClr>
                </a:solidFill>
                <a:latin typeface="Comfortaa" pitchFamily="2" charset="0"/>
              </a:rPr>
              <a:t>Hernandez</a:t>
            </a:r>
            <a:r>
              <a:rPr lang="es-ES" sz="1400" dirty="0">
                <a:solidFill>
                  <a:schemeClr val="tx1">
                    <a:lumMod val="75000"/>
                    <a:lumOff val="25000"/>
                  </a:schemeClr>
                </a:solidFill>
                <a:latin typeface="Comfortaa" pitchFamily="2" charset="0"/>
              </a:rPr>
              <a:t>-Olivan, </a:t>
            </a:r>
            <a:r>
              <a:rPr lang="es-ES" sz="1400" dirty="0" err="1">
                <a:solidFill>
                  <a:schemeClr val="tx1">
                    <a:lumMod val="75000"/>
                    <a:lumOff val="25000"/>
                  </a:schemeClr>
                </a:solidFill>
                <a:latin typeface="Comfortaa" pitchFamily="2" charset="0"/>
              </a:rPr>
              <a:t>Jose</a:t>
            </a:r>
            <a:r>
              <a:rPr lang="es-ES" sz="1400" dirty="0">
                <a:solidFill>
                  <a:schemeClr val="tx1">
                    <a:lumMod val="75000"/>
                    <a:lumOff val="25000"/>
                  </a:schemeClr>
                </a:solidFill>
                <a:latin typeface="Comfortaa" pitchFamily="2" charset="0"/>
              </a:rPr>
              <a:t> R. </a:t>
            </a:r>
            <a:r>
              <a:rPr lang="es-ES" sz="1400" dirty="0" err="1">
                <a:solidFill>
                  <a:schemeClr val="tx1">
                    <a:lumMod val="75000"/>
                    <a:lumOff val="25000"/>
                  </a:schemeClr>
                </a:solidFill>
                <a:latin typeface="Comfortaa" pitchFamily="2" charset="0"/>
              </a:rPr>
              <a:t>Beltran</a:t>
            </a:r>
            <a:endParaRPr lang="es-ES" sz="1400" dirty="0">
              <a:solidFill>
                <a:schemeClr val="tx1">
                  <a:lumMod val="75000"/>
                  <a:lumOff val="25000"/>
                </a:schemeClr>
              </a:solidFill>
              <a:latin typeface="Comfortaa" pitchFamily="2" charset="0"/>
            </a:endParaRPr>
          </a:p>
        </p:txBody>
      </p:sp>
      <p:pic>
        <p:nvPicPr>
          <p:cNvPr id="53" name="Picture 4" descr="Ayudas de la Universidad de Zaragoza para alumnos no residentes no  comunitarios | Información académica">
            <a:extLst>
              <a:ext uri="{FF2B5EF4-FFF2-40B4-BE49-F238E27FC236}">
                <a16:creationId xmlns:a16="http://schemas.microsoft.com/office/drawing/2014/main" id="{B9AA272C-9B0F-414D-B365-6C54A08185B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0" y="6274565"/>
            <a:ext cx="1931670" cy="709888"/>
          </a:xfrm>
          <a:prstGeom prst="rect">
            <a:avLst/>
          </a:prstGeom>
          <a:noFill/>
          <a:extLst>
            <a:ext uri="{909E8E84-426E-40DD-AFC4-6F175D3DCCD1}">
              <a14:hiddenFill xmlns:a14="http://schemas.microsoft.com/office/drawing/2010/main">
                <a:solidFill>
                  <a:srgbClr val="FFFFFF"/>
                </a:solidFill>
              </a14:hiddenFill>
            </a:ext>
          </a:extLst>
        </p:spPr>
      </p:pic>
      <p:sp>
        <p:nvSpPr>
          <p:cNvPr id="54" name="CuadroTexto 53">
            <a:extLst>
              <a:ext uri="{FF2B5EF4-FFF2-40B4-BE49-F238E27FC236}">
                <a16:creationId xmlns:a16="http://schemas.microsoft.com/office/drawing/2014/main" id="{B602C929-B551-4B7B-9B71-041740A3E4CB}"/>
              </a:ext>
            </a:extLst>
          </p:cNvPr>
          <p:cNvSpPr txBox="1"/>
          <p:nvPr/>
        </p:nvSpPr>
        <p:spPr>
          <a:xfrm>
            <a:off x="5187165" y="6476552"/>
            <a:ext cx="760144" cy="307777"/>
          </a:xfrm>
          <a:prstGeom prst="rect">
            <a:avLst/>
          </a:prstGeom>
          <a:noFill/>
        </p:spPr>
        <p:txBody>
          <a:bodyPr wrap="none" rtlCol="0">
            <a:spAutoFit/>
          </a:bodyPr>
          <a:lstStyle/>
          <a:p>
            <a:pPr algn="ctr"/>
            <a:r>
              <a:rPr lang="es-ES" sz="1400" dirty="0">
                <a:solidFill>
                  <a:schemeClr val="tx1">
                    <a:lumMod val="75000"/>
                    <a:lumOff val="25000"/>
                  </a:schemeClr>
                </a:solidFill>
                <a:latin typeface="Comfortaa" pitchFamily="2" charset="0"/>
              </a:rPr>
              <a:t>13 / 33</a:t>
            </a:r>
          </a:p>
        </p:txBody>
      </p:sp>
      <p:sp>
        <p:nvSpPr>
          <p:cNvPr id="37" name="Arco 36">
            <a:extLst>
              <a:ext uri="{FF2B5EF4-FFF2-40B4-BE49-F238E27FC236}">
                <a16:creationId xmlns:a16="http://schemas.microsoft.com/office/drawing/2014/main" id="{91C23824-11D6-4775-A08A-1D65F32DB362}"/>
              </a:ext>
            </a:extLst>
          </p:cNvPr>
          <p:cNvSpPr/>
          <p:nvPr/>
        </p:nvSpPr>
        <p:spPr>
          <a:xfrm rot="691593">
            <a:off x="6663820" y="819615"/>
            <a:ext cx="843221" cy="459710"/>
          </a:xfrm>
          <a:prstGeom prst="arc">
            <a:avLst>
              <a:gd name="adj1" fmla="val 12575787"/>
              <a:gd name="adj2" fmla="val 20329330"/>
            </a:avLst>
          </a:prstGeom>
          <a:ln w="44450">
            <a:solidFill>
              <a:srgbClr val="8A3CC4"/>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CuadroTexto 37">
            <a:extLst>
              <a:ext uri="{FF2B5EF4-FFF2-40B4-BE49-F238E27FC236}">
                <a16:creationId xmlns:a16="http://schemas.microsoft.com/office/drawing/2014/main" id="{5291BE6A-B768-448D-8622-422B47E8893B}"/>
              </a:ext>
            </a:extLst>
          </p:cNvPr>
          <p:cNvSpPr txBox="1"/>
          <p:nvPr/>
        </p:nvSpPr>
        <p:spPr>
          <a:xfrm>
            <a:off x="5546418" y="403298"/>
            <a:ext cx="1214986" cy="523220"/>
          </a:xfrm>
          <a:prstGeom prst="rect">
            <a:avLst/>
          </a:prstGeom>
          <a:noFill/>
        </p:spPr>
        <p:txBody>
          <a:bodyPr wrap="square">
            <a:spAutoFit/>
          </a:bodyPr>
          <a:lstStyle/>
          <a:p>
            <a:r>
              <a:rPr lang="es-ES" sz="2800" dirty="0">
                <a:solidFill>
                  <a:srgbClr val="A66BD3"/>
                </a:solidFill>
                <a:latin typeface="Comfortaa" pitchFamily="2" charset="0"/>
              </a:rPr>
              <a:t>RNN?</a:t>
            </a:r>
            <a:endParaRPr lang="en-US" sz="2800" dirty="0">
              <a:solidFill>
                <a:srgbClr val="A66BD3"/>
              </a:solidFill>
              <a:latin typeface="Comfortaa" pitchFamily="2" charset="0"/>
            </a:endParaRPr>
          </a:p>
        </p:txBody>
      </p:sp>
      <p:sp>
        <p:nvSpPr>
          <p:cNvPr id="42" name="Elipse 41">
            <a:extLst>
              <a:ext uri="{FF2B5EF4-FFF2-40B4-BE49-F238E27FC236}">
                <a16:creationId xmlns:a16="http://schemas.microsoft.com/office/drawing/2014/main" id="{2413A5D3-3411-497D-A102-5716FB1EEE05}"/>
              </a:ext>
            </a:extLst>
          </p:cNvPr>
          <p:cNvSpPr/>
          <p:nvPr/>
        </p:nvSpPr>
        <p:spPr>
          <a:xfrm>
            <a:off x="5604173" y="177198"/>
            <a:ext cx="1099476" cy="970295"/>
          </a:xfrm>
          <a:prstGeom prst="ellipse">
            <a:avLst/>
          </a:prstGeom>
          <a:noFill/>
          <a:ln w="22225">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5001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ángulo: esquinas redondeadas 31">
            <a:extLst>
              <a:ext uri="{FF2B5EF4-FFF2-40B4-BE49-F238E27FC236}">
                <a16:creationId xmlns:a16="http://schemas.microsoft.com/office/drawing/2014/main" id="{589DE372-D3FB-43A0-9A17-ABDC67AC3B7D}"/>
              </a:ext>
            </a:extLst>
          </p:cNvPr>
          <p:cNvSpPr/>
          <p:nvPr/>
        </p:nvSpPr>
        <p:spPr>
          <a:xfrm>
            <a:off x="4656377" y="1849332"/>
            <a:ext cx="3655816" cy="473431"/>
          </a:xfrm>
          <a:prstGeom prst="roundRect">
            <a:avLst>
              <a:gd name="adj" fmla="val 6811"/>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ángulo 13">
            <a:extLst>
              <a:ext uri="{FF2B5EF4-FFF2-40B4-BE49-F238E27FC236}">
                <a16:creationId xmlns:a16="http://schemas.microsoft.com/office/drawing/2014/main" id="{A92AECA5-0C97-45A0-8792-821304A34976}"/>
              </a:ext>
            </a:extLst>
          </p:cNvPr>
          <p:cNvSpPr/>
          <p:nvPr/>
        </p:nvSpPr>
        <p:spPr>
          <a:xfrm>
            <a:off x="0" y="-11293"/>
            <a:ext cx="12192000" cy="1000177"/>
          </a:xfrm>
          <a:prstGeom prst="rect">
            <a:avLst/>
          </a:prstGeom>
          <a:solidFill>
            <a:srgbClr val="E1E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uadroTexto 14">
            <a:extLst>
              <a:ext uri="{FF2B5EF4-FFF2-40B4-BE49-F238E27FC236}">
                <a16:creationId xmlns:a16="http://schemas.microsoft.com/office/drawing/2014/main" id="{D17CC056-182F-416D-A759-AEF983A06351}"/>
              </a:ext>
            </a:extLst>
          </p:cNvPr>
          <p:cNvSpPr txBox="1"/>
          <p:nvPr/>
        </p:nvSpPr>
        <p:spPr>
          <a:xfrm>
            <a:off x="406239" y="203615"/>
            <a:ext cx="10132221" cy="646331"/>
          </a:xfrm>
          <a:prstGeom prst="rect">
            <a:avLst/>
          </a:prstGeom>
          <a:noFill/>
        </p:spPr>
        <p:txBody>
          <a:bodyPr wrap="square">
            <a:spAutoFit/>
          </a:bodyPr>
          <a:lstStyle/>
          <a:p>
            <a:r>
              <a:rPr lang="en-US" sz="3600" dirty="0">
                <a:latin typeface="Comfortaa" pitchFamily="2" charset="0"/>
              </a:rPr>
              <a:t>The beginnings: Algorithmic Music </a:t>
            </a:r>
          </a:p>
        </p:txBody>
      </p:sp>
      <p:sp>
        <p:nvSpPr>
          <p:cNvPr id="13" name="Rectángulo 12">
            <a:extLst>
              <a:ext uri="{FF2B5EF4-FFF2-40B4-BE49-F238E27FC236}">
                <a16:creationId xmlns:a16="http://schemas.microsoft.com/office/drawing/2014/main" id="{128CC93C-0A46-47E5-8E82-C10E36527A41}"/>
              </a:ext>
            </a:extLst>
          </p:cNvPr>
          <p:cNvSpPr/>
          <p:nvPr/>
        </p:nvSpPr>
        <p:spPr>
          <a:xfrm>
            <a:off x="0" y="6368967"/>
            <a:ext cx="12192000" cy="509289"/>
          </a:xfrm>
          <a:prstGeom prst="rect">
            <a:avLst/>
          </a:prstGeom>
          <a:solidFill>
            <a:srgbClr val="E1E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uadroTexto 15">
            <a:extLst>
              <a:ext uri="{FF2B5EF4-FFF2-40B4-BE49-F238E27FC236}">
                <a16:creationId xmlns:a16="http://schemas.microsoft.com/office/drawing/2014/main" id="{F78D7ACA-9C1B-47C0-A690-98F0C8A38FDE}"/>
              </a:ext>
            </a:extLst>
          </p:cNvPr>
          <p:cNvSpPr txBox="1"/>
          <p:nvPr/>
        </p:nvSpPr>
        <p:spPr>
          <a:xfrm>
            <a:off x="8016200" y="6438963"/>
            <a:ext cx="4046299" cy="307777"/>
          </a:xfrm>
          <a:prstGeom prst="rect">
            <a:avLst/>
          </a:prstGeom>
          <a:noFill/>
        </p:spPr>
        <p:txBody>
          <a:bodyPr wrap="none" rtlCol="0">
            <a:spAutoFit/>
          </a:bodyPr>
          <a:lstStyle/>
          <a:p>
            <a:pPr algn="ctr"/>
            <a:r>
              <a:rPr lang="es-ES" sz="1400" dirty="0">
                <a:solidFill>
                  <a:schemeClr val="tx1">
                    <a:lumMod val="75000"/>
                    <a:lumOff val="25000"/>
                  </a:schemeClr>
                </a:solidFill>
                <a:latin typeface="Comfortaa" pitchFamily="2" charset="0"/>
              </a:rPr>
              <a:t>Carlos </a:t>
            </a:r>
            <a:r>
              <a:rPr lang="es-ES" sz="1400" dirty="0" err="1">
                <a:solidFill>
                  <a:schemeClr val="tx1">
                    <a:lumMod val="75000"/>
                    <a:lumOff val="25000"/>
                  </a:schemeClr>
                </a:solidFill>
                <a:latin typeface="Comfortaa" pitchFamily="2" charset="0"/>
              </a:rPr>
              <a:t>Hernandez</a:t>
            </a:r>
            <a:r>
              <a:rPr lang="es-ES" sz="1400" dirty="0">
                <a:solidFill>
                  <a:schemeClr val="tx1">
                    <a:lumMod val="75000"/>
                    <a:lumOff val="25000"/>
                  </a:schemeClr>
                </a:solidFill>
                <a:latin typeface="Comfortaa" pitchFamily="2" charset="0"/>
              </a:rPr>
              <a:t>-Olivan, </a:t>
            </a:r>
            <a:r>
              <a:rPr lang="es-ES" sz="1400" dirty="0" err="1">
                <a:solidFill>
                  <a:schemeClr val="tx1">
                    <a:lumMod val="75000"/>
                    <a:lumOff val="25000"/>
                  </a:schemeClr>
                </a:solidFill>
                <a:latin typeface="Comfortaa" pitchFamily="2" charset="0"/>
              </a:rPr>
              <a:t>Jose</a:t>
            </a:r>
            <a:r>
              <a:rPr lang="es-ES" sz="1400" dirty="0">
                <a:solidFill>
                  <a:schemeClr val="tx1">
                    <a:lumMod val="75000"/>
                    <a:lumOff val="25000"/>
                  </a:schemeClr>
                </a:solidFill>
                <a:latin typeface="Comfortaa" pitchFamily="2" charset="0"/>
              </a:rPr>
              <a:t> R. </a:t>
            </a:r>
            <a:r>
              <a:rPr lang="es-ES" sz="1400" dirty="0" err="1">
                <a:solidFill>
                  <a:schemeClr val="tx1">
                    <a:lumMod val="75000"/>
                    <a:lumOff val="25000"/>
                  </a:schemeClr>
                </a:solidFill>
                <a:latin typeface="Comfortaa" pitchFamily="2" charset="0"/>
              </a:rPr>
              <a:t>Beltran</a:t>
            </a:r>
            <a:endParaRPr lang="es-ES" sz="1400" dirty="0">
              <a:solidFill>
                <a:schemeClr val="tx1">
                  <a:lumMod val="75000"/>
                  <a:lumOff val="25000"/>
                </a:schemeClr>
              </a:solidFill>
              <a:latin typeface="Comfortaa" pitchFamily="2" charset="0"/>
            </a:endParaRPr>
          </a:p>
        </p:txBody>
      </p:sp>
      <p:pic>
        <p:nvPicPr>
          <p:cNvPr id="17" name="Picture 4" descr="Ayudas de la Universidad de Zaragoza para alumnos no residentes no  comunitarios | Información académica">
            <a:extLst>
              <a:ext uri="{FF2B5EF4-FFF2-40B4-BE49-F238E27FC236}">
                <a16:creationId xmlns:a16="http://schemas.microsoft.com/office/drawing/2014/main" id="{98029FAD-B8F2-4F53-BDD3-BC4BC0180B8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6274565"/>
            <a:ext cx="1931670" cy="709888"/>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id="{7E2338DE-2914-43C4-9FDC-AB7E28941CD8}"/>
              </a:ext>
            </a:extLst>
          </p:cNvPr>
          <p:cNvSpPr txBox="1"/>
          <p:nvPr/>
        </p:nvSpPr>
        <p:spPr>
          <a:xfrm>
            <a:off x="5182357" y="6476552"/>
            <a:ext cx="769763" cy="307777"/>
          </a:xfrm>
          <a:prstGeom prst="rect">
            <a:avLst/>
          </a:prstGeom>
          <a:noFill/>
        </p:spPr>
        <p:txBody>
          <a:bodyPr wrap="none" rtlCol="0">
            <a:spAutoFit/>
          </a:bodyPr>
          <a:lstStyle/>
          <a:p>
            <a:pPr algn="ctr"/>
            <a:r>
              <a:rPr lang="es-ES" sz="1400" dirty="0">
                <a:solidFill>
                  <a:schemeClr val="tx1">
                    <a:lumMod val="75000"/>
                    <a:lumOff val="25000"/>
                  </a:schemeClr>
                </a:solidFill>
                <a:latin typeface="Comfortaa" pitchFamily="2" charset="0"/>
              </a:rPr>
              <a:t>14 / 33</a:t>
            </a:r>
          </a:p>
        </p:txBody>
      </p:sp>
      <p:sp>
        <p:nvSpPr>
          <p:cNvPr id="27" name="CuadroTexto 26">
            <a:extLst>
              <a:ext uri="{FF2B5EF4-FFF2-40B4-BE49-F238E27FC236}">
                <a16:creationId xmlns:a16="http://schemas.microsoft.com/office/drawing/2014/main" id="{BF05CCEF-C3F4-4149-8401-FE141B99A8C0}"/>
              </a:ext>
            </a:extLst>
          </p:cNvPr>
          <p:cNvSpPr txBox="1"/>
          <p:nvPr/>
        </p:nvSpPr>
        <p:spPr>
          <a:xfrm>
            <a:off x="4656376" y="1897636"/>
            <a:ext cx="2699574" cy="400110"/>
          </a:xfrm>
          <a:prstGeom prst="rect">
            <a:avLst/>
          </a:prstGeom>
          <a:noFill/>
        </p:spPr>
        <p:txBody>
          <a:bodyPr wrap="square" rtlCol="0">
            <a:spAutoFit/>
          </a:bodyPr>
          <a:lstStyle/>
          <a:p>
            <a:pPr algn="just"/>
            <a:r>
              <a:rPr lang="en-US" sz="2000" dirty="0">
                <a:latin typeface="Comfortaa" pitchFamily="2" charset="0"/>
              </a:rPr>
              <a:t>Markov chains</a:t>
            </a:r>
          </a:p>
        </p:txBody>
      </p:sp>
      <p:sp>
        <p:nvSpPr>
          <p:cNvPr id="33" name="Rectángulo: esquinas redondeadas 32">
            <a:extLst>
              <a:ext uri="{FF2B5EF4-FFF2-40B4-BE49-F238E27FC236}">
                <a16:creationId xmlns:a16="http://schemas.microsoft.com/office/drawing/2014/main" id="{3D901546-5EA4-4FF1-BAA0-FBCD5030BD79}"/>
              </a:ext>
            </a:extLst>
          </p:cNvPr>
          <p:cNvSpPr/>
          <p:nvPr/>
        </p:nvSpPr>
        <p:spPr>
          <a:xfrm>
            <a:off x="4656376" y="2522037"/>
            <a:ext cx="3655816" cy="501678"/>
          </a:xfrm>
          <a:prstGeom prst="roundRect">
            <a:avLst>
              <a:gd name="adj" fmla="val 6811"/>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uadroTexto 33">
            <a:extLst>
              <a:ext uri="{FF2B5EF4-FFF2-40B4-BE49-F238E27FC236}">
                <a16:creationId xmlns:a16="http://schemas.microsoft.com/office/drawing/2014/main" id="{9E99347C-FFEE-4BB1-A976-45331B530EB6}"/>
              </a:ext>
            </a:extLst>
          </p:cNvPr>
          <p:cNvSpPr txBox="1"/>
          <p:nvPr/>
        </p:nvSpPr>
        <p:spPr>
          <a:xfrm>
            <a:off x="4687013" y="2572821"/>
            <a:ext cx="3218599" cy="400110"/>
          </a:xfrm>
          <a:prstGeom prst="rect">
            <a:avLst/>
          </a:prstGeom>
          <a:noFill/>
        </p:spPr>
        <p:txBody>
          <a:bodyPr wrap="square" rtlCol="0">
            <a:spAutoFit/>
          </a:bodyPr>
          <a:lstStyle/>
          <a:p>
            <a:pPr algn="just"/>
            <a:r>
              <a:rPr lang="en-US" sz="2000" dirty="0">
                <a:latin typeface="Comfortaa" pitchFamily="2" charset="0"/>
              </a:rPr>
              <a:t>Generative grammars</a:t>
            </a:r>
          </a:p>
        </p:txBody>
      </p:sp>
      <p:sp>
        <p:nvSpPr>
          <p:cNvPr id="35" name="Rectángulo: esquinas redondeadas 34">
            <a:extLst>
              <a:ext uri="{FF2B5EF4-FFF2-40B4-BE49-F238E27FC236}">
                <a16:creationId xmlns:a16="http://schemas.microsoft.com/office/drawing/2014/main" id="{341EF590-1E3C-4BF2-89DA-BFE5BC98D99D}"/>
              </a:ext>
            </a:extLst>
          </p:cNvPr>
          <p:cNvSpPr/>
          <p:nvPr/>
        </p:nvSpPr>
        <p:spPr>
          <a:xfrm>
            <a:off x="4657530" y="3248289"/>
            <a:ext cx="3655816" cy="473431"/>
          </a:xfrm>
          <a:prstGeom prst="roundRect">
            <a:avLst>
              <a:gd name="adj" fmla="val 6811"/>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uadroTexto 35">
            <a:extLst>
              <a:ext uri="{FF2B5EF4-FFF2-40B4-BE49-F238E27FC236}">
                <a16:creationId xmlns:a16="http://schemas.microsoft.com/office/drawing/2014/main" id="{2FFDDF40-FE33-4923-8C76-979524BEB503}"/>
              </a:ext>
            </a:extLst>
          </p:cNvPr>
          <p:cNvSpPr txBox="1"/>
          <p:nvPr/>
        </p:nvSpPr>
        <p:spPr>
          <a:xfrm>
            <a:off x="4687013" y="3284949"/>
            <a:ext cx="3177695" cy="400110"/>
          </a:xfrm>
          <a:prstGeom prst="rect">
            <a:avLst/>
          </a:prstGeom>
          <a:noFill/>
        </p:spPr>
        <p:txBody>
          <a:bodyPr wrap="square" rtlCol="0">
            <a:spAutoFit/>
          </a:bodyPr>
          <a:lstStyle/>
          <a:p>
            <a:pPr algn="just"/>
            <a:r>
              <a:rPr lang="en-US" sz="2000" dirty="0">
                <a:latin typeface="Comfortaa" pitchFamily="2" charset="0"/>
              </a:rPr>
              <a:t>Cellular Automata</a:t>
            </a:r>
          </a:p>
        </p:txBody>
      </p:sp>
      <p:sp>
        <p:nvSpPr>
          <p:cNvPr id="37" name="Rectángulo: esquinas redondeadas 36">
            <a:extLst>
              <a:ext uri="{FF2B5EF4-FFF2-40B4-BE49-F238E27FC236}">
                <a16:creationId xmlns:a16="http://schemas.microsoft.com/office/drawing/2014/main" id="{A2A44431-AEC2-4A03-AB64-C3DA2F14A57B}"/>
              </a:ext>
            </a:extLst>
          </p:cNvPr>
          <p:cNvSpPr/>
          <p:nvPr/>
        </p:nvSpPr>
        <p:spPr>
          <a:xfrm>
            <a:off x="4653673" y="5434316"/>
            <a:ext cx="3655816" cy="526696"/>
          </a:xfrm>
          <a:prstGeom prst="roundRect">
            <a:avLst>
              <a:gd name="adj" fmla="val 6811"/>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ángulo: esquinas redondeadas 38">
            <a:extLst>
              <a:ext uri="{FF2B5EF4-FFF2-40B4-BE49-F238E27FC236}">
                <a16:creationId xmlns:a16="http://schemas.microsoft.com/office/drawing/2014/main" id="{A55FAA80-698C-42FE-90DF-8C6B0F73ABBB}"/>
              </a:ext>
            </a:extLst>
          </p:cNvPr>
          <p:cNvSpPr/>
          <p:nvPr/>
        </p:nvSpPr>
        <p:spPr>
          <a:xfrm>
            <a:off x="4656376" y="3948979"/>
            <a:ext cx="3655816" cy="509289"/>
          </a:xfrm>
          <a:prstGeom prst="roundRect">
            <a:avLst>
              <a:gd name="adj" fmla="val 6811"/>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uadroTexto 39">
            <a:extLst>
              <a:ext uri="{FF2B5EF4-FFF2-40B4-BE49-F238E27FC236}">
                <a16:creationId xmlns:a16="http://schemas.microsoft.com/office/drawing/2014/main" id="{11A32B09-EA38-4B35-AA19-2AEB2236BCD4}"/>
              </a:ext>
            </a:extLst>
          </p:cNvPr>
          <p:cNvSpPr txBox="1"/>
          <p:nvPr/>
        </p:nvSpPr>
        <p:spPr>
          <a:xfrm>
            <a:off x="4653673" y="4011584"/>
            <a:ext cx="3285281" cy="400110"/>
          </a:xfrm>
          <a:prstGeom prst="rect">
            <a:avLst/>
          </a:prstGeom>
          <a:noFill/>
        </p:spPr>
        <p:txBody>
          <a:bodyPr wrap="square" rtlCol="0">
            <a:spAutoFit/>
          </a:bodyPr>
          <a:lstStyle/>
          <a:p>
            <a:pPr algn="just"/>
            <a:r>
              <a:rPr lang="en-US" sz="2000" dirty="0">
                <a:latin typeface="Comfortaa" pitchFamily="2" charset="0"/>
              </a:rPr>
              <a:t>Chaos Theory</a:t>
            </a:r>
          </a:p>
        </p:txBody>
      </p:sp>
      <p:sp>
        <p:nvSpPr>
          <p:cNvPr id="41" name="Rectángulo: esquinas redondeadas 40">
            <a:extLst>
              <a:ext uri="{FF2B5EF4-FFF2-40B4-BE49-F238E27FC236}">
                <a16:creationId xmlns:a16="http://schemas.microsoft.com/office/drawing/2014/main" id="{F9B72F4F-CA19-4192-8A67-E8EED5D0F764}"/>
              </a:ext>
            </a:extLst>
          </p:cNvPr>
          <p:cNvSpPr/>
          <p:nvPr/>
        </p:nvSpPr>
        <p:spPr>
          <a:xfrm>
            <a:off x="4653673" y="4703264"/>
            <a:ext cx="3655816" cy="511067"/>
          </a:xfrm>
          <a:prstGeom prst="roundRect">
            <a:avLst>
              <a:gd name="adj" fmla="val 6811"/>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CuadroTexto 41">
            <a:extLst>
              <a:ext uri="{FF2B5EF4-FFF2-40B4-BE49-F238E27FC236}">
                <a16:creationId xmlns:a16="http://schemas.microsoft.com/office/drawing/2014/main" id="{32B990F0-5BAD-4FB9-A061-FB3C5BFB488D}"/>
              </a:ext>
            </a:extLst>
          </p:cNvPr>
          <p:cNvSpPr txBox="1"/>
          <p:nvPr/>
        </p:nvSpPr>
        <p:spPr>
          <a:xfrm>
            <a:off x="4653673" y="5529871"/>
            <a:ext cx="3470550" cy="400110"/>
          </a:xfrm>
          <a:prstGeom prst="rect">
            <a:avLst/>
          </a:prstGeom>
          <a:noFill/>
        </p:spPr>
        <p:txBody>
          <a:bodyPr wrap="square" rtlCol="0">
            <a:spAutoFit/>
          </a:bodyPr>
          <a:lstStyle/>
          <a:p>
            <a:pPr algn="just"/>
            <a:r>
              <a:rPr lang="en-US" sz="2000" dirty="0">
                <a:latin typeface="Comfortaa" pitchFamily="2" charset="0"/>
              </a:rPr>
              <a:t>Transition Networks</a:t>
            </a:r>
          </a:p>
        </p:txBody>
      </p:sp>
      <p:pic>
        <p:nvPicPr>
          <p:cNvPr id="3" name="Imagen 2">
            <a:extLst>
              <a:ext uri="{FF2B5EF4-FFF2-40B4-BE49-F238E27FC236}">
                <a16:creationId xmlns:a16="http://schemas.microsoft.com/office/drawing/2014/main" id="{9963F590-5376-4150-8614-C7E10614EE93}"/>
              </a:ext>
            </a:extLst>
          </p:cNvPr>
          <p:cNvPicPr>
            <a:picLocks noChangeAspect="1"/>
          </p:cNvPicPr>
          <p:nvPr/>
        </p:nvPicPr>
        <p:blipFill rotWithShape="1">
          <a:blip r:embed="rId3"/>
          <a:srcRect l="22990" t="6800" r="25187" b="29046"/>
          <a:stretch/>
        </p:blipFill>
        <p:spPr>
          <a:xfrm>
            <a:off x="9373932" y="3248878"/>
            <a:ext cx="1138851" cy="1409841"/>
          </a:xfrm>
          <a:prstGeom prst="rect">
            <a:avLst/>
          </a:prstGeom>
        </p:spPr>
      </p:pic>
      <p:pic>
        <p:nvPicPr>
          <p:cNvPr id="8" name="Imagen 7">
            <a:extLst>
              <a:ext uri="{FF2B5EF4-FFF2-40B4-BE49-F238E27FC236}">
                <a16:creationId xmlns:a16="http://schemas.microsoft.com/office/drawing/2014/main" id="{7B39AD85-7966-43EF-9098-9B89089E5091}"/>
              </a:ext>
            </a:extLst>
          </p:cNvPr>
          <p:cNvPicPr>
            <a:picLocks noChangeAspect="1"/>
          </p:cNvPicPr>
          <p:nvPr/>
        </p:nvPicPr>
        <p:blipFill rotWithShape="1">
          <a:blip r:embed="rId4"/>
          <a:srcRect l="2773" r="-2773" b="22402"/>
          <a:stretch/>
        </p:blipFill>
        <p:spPr>
          <a:xfrm>
            <a:off x="7759743" y="2531898"/>
            <a:ext cx="552450" cy="428691"/>
          </a:xfrm>
          <a:prstGeom prst="rect">
            <a:avLst/>
          </a:prstGeom>
        </p:spPr>
      </p:pic>
      <p:pic>
        <p:nvPicPr>
          <p:cNvPr id="10" name="Imagen 9">
            <a:extLst>
              <a:ext uri="{FF2B5EF4-FFF2-40B4-BE49-F238E27FC236}">
                <a16:creationId xmlns:a16="http://schemas.microsoft.com/office/drawing/2014/main" id="{202D69D8-92AD-4380-B199-C3EEFD3DF0A4}"/>
              </a:ext>
            </a:extLst>
          </p:cNvPr>
          <p:cNvPicPr>
            <a:picLocks noChangeAspect="1"/>
          </p:cNvPicPr>
          <p:nvPr/>
        </p:nvPicPr>
        <p:blipFill rotWithShape="1">
          <a:blip r:embed="rId5"/>
          <a:srcRect b="18883"/>
          <a:stretch/>
        </p:blipFill>
        <p:spPr>
          <a:xfrm>
            <a:off x="7714081" y="1868955"/>
            <a:ext cx="505479" cy="410031"/>
          </a:xfrm>
          <a:prstGeom prst="rect">
            <a:avLst/>
          </a:prstGeom>
        </p:spPr>
      </p:pic>
      <p:pic>
        <p:nvPicPr>
          <p:cNvPr id="44" name="Imagen 43">
            <a:extLst>
              <a:ext uri="{FF2B5EF4-FFF2-40B4-BE49-F238E27FC236}">
                <a16:creationId xmlns:a16="http://schemas.microsoft.com/office/drawing/2014/main" id="{0A8FBF3C-3182-4407-AD12-40EDC9440B83}"/>
              </a:ext>
            </a:extLst>
          </p:cNvPr>
          <p:cNvPicPr>
            <a:picLocks noChangeAspect="1"/>
          </p:cNvPicPr>
          <p:nvPr/>
        </p:nvPicPr>
        <p:blipFill rotWithShape="1">
          <a:blip r:embed="rId6"/>
          <a:srcRect b="18883"/>
          <a:stretch/>
        </p:blipFill>
        <p:spPr>
          <a:xfrm>
            <a:off x="7727843" y="3257235"/>
            <a:ext cx="585503" cy="474945"/>
          </a:xfrm>
          <a:prstGeom prst="rect">
            <a:avLst/>
          </a:prstGeom>
        </p:spPr>
      </p:pic>
      <p:pic>
        <p:nvPicPr>
          <p:cNvPr id="46" name="Imagen 45">
            <a:extLst>
              <a:ext uri="{FF2B5EF4-FFF2-40B4-BE49-F238E27FC236}">
                <a16:creationId xmlns:a16="http://schemas.microsoft.com/office/drawing/2014/main" id="{E98E7E87-1684-448B-B616-8CF7240E5A91}"/>
              </a:ext>
            </a:extLst>
          </p:cNvPr>
          <p:cNvPicPr>
            <a:picLocks noChangeAspect="1"/>
          </p:cNvPicPr>
          <p:nvPr/>
        </p:nvPicPr>
        <p:blipFill rotWithShape="1">
          <a:blip r:embed="rId7"/>
          <a:srcRect b="26899"/>
          <a:stretch/>
        </p:blipFill>
        <p:spPr>
          <a:xfrm>
            <a:off x="7602120" y="5451110"/>
            <a:ext cx="729400" cy="533198"/>
          </a:xfrm>
          <a:prstGeom prst="rect">
            <a:avLst/>
          </a:prstGeom>
        </p:spPr>
      </p:pic>
      <p:sp>
        <p:nvSpPr>
          <p:cNvPr id="47" name="CuadroTexto 46">
            <a:extLst>
              <a:ext uri="{FF2B5EF4-FFF2-40B4-BE49-F238E27FC236}">
                <a16:creationId xmlns:a16="http://schemas.microsoft.com/office/drawing/2014/main" id="{F0857F85-D40D-42BF-A20A-0F65F9B8EB24}"/>
              </a:ext>
            </a:extLst>
          </p:cNvPr>
          <p:cNvSpPr txBox="1"/>
          <p:nvPr/>
        </p:nvSpPr>
        <p:spPr>
          <a:xfrm>
            <a:off x="124012" y="1161171"/>
            <a:ext cx="12081510" cy="400110"/>
          </a:xfrm>
          <a:prstGeom prst="rect">
            <a:avLst/>
          </a:prstGeom>
          <a:noFill/>
        </p:spPr>
        <p:txBody>
          <a:bodyPr wrap="square">
            <a:spAutoFit/>
          </a:bodyPr>
          <a:lstStyle/>
          <a:p>
            <a:r>
              <a:rPr lang="en-US" sz="2000" dirty="0">
                <a:solidFill>
                  <a:schemeClr val="accent1"/>
                </a:solidFill>
                <a:latin typeface="Comfortaa" pitchFamily="2" charset="0"/>
              </a:rPr>
              <a:t>[</a:t>
            </a:r>
            <a:r>
              <a:rPr lang="en-US" sz="2000" dirty="0" err="1">
                <a:solidFill>
                  <a:schemeClr val="accent1"/>
                </a:solidFill>
                <a:latin typeface="Comfortaa" pitchFamily="2" charset="0"/>
              </a:rPr>
              <a:t>Nierhaus</a:t>
            </a:r>
            <a:r>
              <a:rPr lang="en-US" sz="2000" dirty="0">
                <a:solidFill>
                  <a:schemeClr val="accent1"/>
                </a:solidFill>
                <a:latin typeface="Comfortaa" pitchFamily="2" charset="0"/>
              </a:rPr>
              <a:t>, 2009] Algorithmic Composition: paradigms of automated music generation.</a:t>
            </a:r>
          </a:p>
        </p:txBody>
      </p:sp>
      <p:sp>
        <p:nvSpPr>
          <p:cNvPr id="38" name="CuadroTexto 37">
            <a:extLst>
              <a:ext uri="{FF2B5EF4-FFF2-40B4-BE49-F238E27FC236}">
                <a16:creationId xmlns:a16="http://schemas.microsoft.com/office/drawing/2014/main" id="{AC7F7E66-90AB-4C36-9473-88654B893AE9}"/>
              </a:ext>
            </a:extLst>
          </p:cNvPr>
          <p:cNvSpPr txBox="1"/>
          <p:nvPr/>
        </p:nvSpPr>
        <p:spPr>
          <a:xfrm>
            <a:off x="4653673" y="4758742"/>
            <a:ext cx="3285281" cy="400110"/>
          </a:xfrm>
          <a:prstGeom prst="rect">
            <a:avLst/>
          </a:prstGeom>
          <a:noFill/>
        </p:spPr>
        <p:txBody>
          <a:bodyPr wrap="square" rtlCol="0">
            <a:spAutoFit/>
          </a:bodyPr>
          <a:lstStyle/>
          <a:p>
            <a:pPr algn="just"/>
            <a:r>
              <a:rPr lang="en-US" sz="2000" dirty="0">
                <a:latin typeface="Comfortaa" pitchFamily="2" charset="0"/>
              </a:rPr>
              <a:t>Genetic Algorithms</a:t>
            </a:r>
          </a:p>
        </p:txBody>
      </p:sp>
      <p:pic>
        <p:nvPicPr>
          <p:cNvPr id="49" name="Imagen 48">
            <a:extLst>
              <a:ext uri="{FF2B5EF4-FFF2-40B4-BE49-F238E27FC236}">
                <a16:creationId xmlns:a16="http://schemas.microsoft.com/office/drawing/2014/main" id="{B3EC1D49-3C2E-42DB-ACBA-1EB29ABD0014}"/>
              </a:ext>
            </a:extLst>
          </p:cNvPr>
          <p:cNvPicPr>
            <a:picLocks noChangeAspect="1"/>
          </p:cNvPicPr>
          <p:nvPr/>
        </p:nvPicPr>
        <p:blipFill rotWithShape="1">
          <a:blip r:embed="rId8"/>
          <a:srcRect b="20503"/>
          <a:stretch/>
        </p:blipFill>
        <p:spPr>
          <a:xfrm>
            <a:off x="7748625" y="3982964"/>
            <a:ext cx="574685" cy="456856"/>
          </a:xfrm>
          <a:prstGeom prst="rect">
            <a:avLst/>
          </a:prstGeom>
        </p:spPr>
      </p:pic>
      <p:pic>
        <p:nvPicPr>
          <p:cNvPr id="51" name="Imagen 50">
            <a:extLst>
              <a:ext uri="{FF2B5EF4-FFF2-40B4-BE49-F238E27FC236}">
                <a16:creationId xmlns:a16="http://schemas.microsoft.com/office/drawing/2014/main" id="{CEA97578-B5C5-44C5-A6D4-A126923548B3}"/>
              </a:ext>
            </a:extLst>
          </p:cNvPr>
          <p:cNvPicPr>
            <a:picLocks noChangeAspect="1"/>
          </p:cNvPicPr>
          <p:nvPr/>
        </p:nvPicPr>
        <p:blipFill rotWithShape="1">
          <a:blip r:embed="rId9"/>
          <a:srcRect l="23582"/>
          <a:stretch/>
        </p:blipFill>
        <p:spPr>
          <a:xfrm rot="2201090">
            <a:off x="7798042" y="4736868"/>
            <a:ext cx="448563" cy="586990"/>
          </a:xfrm>
          <a:prstGeom prst="rect">
            <a:avLst/>
          </a:prstGeom>
        </p:spPr>
      </p:pic>
      <p:sp>
        <p:nvSpPr>
          <p:cNvPr id="53" name="CuadroTexto 52">
            <a:extLst>
              <a:ext uri="{FF2B5EF4-FFF2-40B4-BE49-F238E27FC236}">
                <a16:creationId xmlns:a16="http://schemas.microsoft.com/office/drawing/2014/main" id="{8CC727D7-5C5E-45A5-A599-3D23CE147742}"/>
              </a:ext>
            </a:extLst>
          </p:cNvPr>
          <p:cNvSpPr txBox="1"/>
          <p:nvPr/>
        </p:nvSpPr>
        <p:spPr>
          <a:xfrm>
            <a:off x="406239" y="3533480"/>
            <a:ext cx="3655816" cy="830997"/>
          </a:xfrm>
          <a:prstGeom prst="rect">
            <a:avLst/>
          </a:prstGeom>
          <a:noFill/>
        </p:spPr>
        <p:txBody>
          <a:bodyPr wrap="square">
            <a:spAutoFit/>
          </a:bodyPr>
          <a:lstStyle/>
          <a:p>
            <a:pPr algn="ctr"/>
            <a:r>
              <a:rPr lang="en-US" sz="2400" dirty="0">
                <a:latin typeface="Comfortaa" pitchFamily="2" charset="0"/>
              </a:rPr>
              <a:t>Algorithmic Music Models </a:t>
            </a:r>
            <a:endParaRPr lang="en-US" sz="2400" dirty="0"/>
          </a:p>
        </p:txBody>
      </p:sp>
      <p:sp>
        <p:nvSpPr>
          <p:cNvPr id="54" name="Abrir llave 53">
            <a:extLst>
              <a:ext uri="{FF2B5EF4-FFF2-40B4-BE49-F238E27FC236}">
                <a16:creationId xmlns:a16="http://schemas.microsoft.com/office/drawing/2014/main" id="{6CA0CC8A-5719-4FFA-A57D-38BD66ACE22D}"/>
              </a:ext>
            </a:extLst>
          </p:cNvPr>
          <p:cNvSpPr/>
          <p:nvPr/>
        </p:nvSpPr>
        <p:spPr>
          <a:xfrm>
            <a:off x="3894937" y="1767353"/>
            <a:ext cx="302926" cy="4321481"/>
          </a:xfrm>
          <a:prstGeom prst="leftBrace">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Abrir llave 55">
            <a:extLst>
              <a:ext uri="{FF2B5EF4-FFF2-40B4-BE49-F238E27FC236}">
                <a16:creationId xmlns:a16="http://schemas.microsoft.com/office/drawing/2014/main" id="{BECCA853-6AA8-4D8B-BBA0-D07F650F2F30}"/>
              </a:ext>
            </a:extLst>
          </p:cNvPr>
          <p:cNvSpPr/>
          <p:nvPr/>
        </p:nvSpPr>
        <p:spPr>
          <a:xfrm rot="10800000">
            <a:off x="8838736" y="1767353"/>
            <a:ext cx="302926" cy="4321481"/>
          </a:xfrm>
          <a:prstGeom prst="leftBrace">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5438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0D6ECF0-0AFA-4900-B487-F44BF266E274}"/>
              </a:ext>
            </a:extLst>
          </p:cNvPr>
          <p:cNvSpPr txBox="1"/>
          <p:nvPr/>
        </p:nvSpPr>
        <p:spPr>
          <a:xfrm>
            <a:off x="1749855" y="3262405"/>
            <a:ext cx="5511445" cy="738664"/>
          </a:xfrm>
          <a:prstGeom prst="rect">
            <a:avLst/>
          </a:prstGeom>
          <a:noFill/>
        </p:spPr>
        <p:txBody>
          <a:bodyPr wrap="none" rtlCol="0">
            <a:spAutoFit/>
          </a:bodyPr>
          <a:lstStyle/>
          <a:p>
            <a:r>
              <a:rPr lang="es-ES" sz="2400" dirty="0">
                <a:latin typeface="Comfortaa" pitchFamily="2" charset="0"/>
              </a:rPr>
              <a:t>EMI or Emmy </a:t>
            </a:r>
            <a:r>
              <a:rPr lang="es-ES" sz="2400" dirty="0">
                <a:solidFill>
                  <a:srgbClr val="2D699F"/>
                </a:solidFill>
                <a:latin typeface="Comfortaa" pitchFamily="2" charset="0"/>
              </a:rPr>
              <a:t>[David Cope, 1980s]</a:t>
            </a:r>
            <a:endParaRPr lang="en-US" sz="2400" dirty="0">
              <a:latin typeface="Comfortaa" pitchFamily="2" charset="0"/>
            </a:endParaRPr>
          </a:p>
          <a:p>
            <a:endParaRPr lang="en-US" dirty="0"/>
          </a:p>
        </p:txBody>
      </p:sp>
      <p:sp>
        <p:nvSpPr>
          <p:cNvPr id="6" name="CuadroTexto 5">
            <a:extLst>
              <a:ext uri="{FF2B5EF4-FFF2-40B4-BE49-F238E27FC236}">
                <a16:creationId xmlns:a16="http://schemas.microsoft.com/office/drawing/2014/main" id="{4AC58756-CB6E-4D85-BD92-93D40CE36B44}"/>
              </a:ext>
            </a:extLst>
          </p:cNvPr>
          <p:cNvSpPr txBox="1"/>
          <p:nvPr/>
        </p:nvSpPr>
        <p:spPr>
          <a:xfrm>
            <a:off x="1749855" y="4160897"/>
            <a:ext cx="6575861" cy="738664"/>
          </a:xfrm>
          <a:prstGeom prst="rect">
            <a:avLst/>
          </a:prstGeom>
          <a:noFill/>
        </p:spPr>
        <p:txBody>
          <a:bodyPr wrap="square" rtlCol="0">
            <a:spAutoFit/>
          </a:bodyPr>
          <a:lstStyle/>
          <a:p>
            <a:r>
              <a:rPr lang="es-ES" sz="2400" dirty="0" err="1">
                <a:latin typeface="Comfortaa" pitchFamily="2" charset="0"/>
              </a:rPr>
              <a:t>Analogiques</a:t>
            </a:r>
            <a:r>
              <a:rPr lang="es-ES" sz="2400" dirty="0">
                <a:latin typeface="Comfortaa" pitchFamily="2" charset="0"/>
              </a:rPr>
              <a:t> A and B by </a:t>
            </a:r>
            <a:r>
              <a:rPr lang="es-ES" sz="2400" dirty="0" err="1">
                <a:latin typeface="Comfortaa" pitchFamily="2" charset="0"/>
              </a:rPr>
              <a:t>Iannis</a:t>
            </a:r>
            <a:r>
              <a:rPr lang="es-ES" sz="2400" dirty="0">
                <a:latin typeface="Comfortaa" pitchFamily="2" charset="0"/>
              </a:rPr>
              <a:t> Xenakis</a:t>
            </a:r>
            <a:endParaRPr lang="en-US" sz="2400" dirty="0">
              <a:latin typeface="Comfortaa" pitchFamily="2" charset="0"/>
            </a:endParaRPr>
          </a:p>
          <a:p>
            <a:endParaRPr lang="en-US" dirty="0"/>
          </a:p>
        </p:txBody>
      </p:sp>
      <p:sp>
        <p:nvSpPr>
          <p:cNvPr id="7" name="CuadroTexto 6">
            <a:extLst>
              <a:ext uri="{FF2B5EF4-FFF2-40B4-BE49-F238E27FC236}">
                <a16:creationId xmlns:a16="http://schemas.microsoft.com/office/drawing/2014/main" id="{988AE16B-D05B-4D60-B14E-26DEFBEF39CB}"/>
              </a:ext>
            </a:extLst>
          </p:cNvPr>
          <p:cNvSpPr txBox="1"/>
          <p:nvPr/>
        </p:nvSpPr>
        <p:spPr>
          <a:xfrm>
            <a:off x="1749855" y="5232217"/>
            <a:ext cx="5094389" cy="738664"/>
          </a:xfrm>
          <a:prstGeom prst="rect">
            <a:avLst/>
          </a:prstGeom>
          <a:noFill/>
        </p:spPr>
        <p:txBody>
          <a:bodyPr wrap="square" rtlCol="0">
            <a:spAutoFit/>
          </a:bodyPr>
          <a:lstStyle/>
          <a:p>
            <a:r>
              <a:rPr lang="es-ES" sz="2400" dirty="0">
                <a:latin typeface="Comfortaa" pitchFamily="2" charset="0"/>
              </a:rPr>
              <a:t>Project1 (PR1) </a:t>
            </a:r>
            <a:r>
              <a:rPr lang="es-ES" sz="2400" dirty="0">
                <a:solidFill>
                  <a:srgbClr val="2D699F"/>
                </a:solidFill>
                <a:latin typeface="Comfortaa" pitchFamily="2" charset="0"/>
              </a:rPr>
              <a:t>[</a:t>
            </a:r>
            <a:r>
              <a:rPr lang="es-ES" sz="2400" dirty="0" err="1">
                <a:solidFill>
                  <a:srgbClr val="2D699F"/>
                </a:solidFill>
                <a:latin typeface="Comfortaa" pitchFamily="2" charset="0"/>
              </a:rPr>
              <a:t>Koening</a:t>
            </a:r>
            <a:r>
              <a:rPr lang="es-ES" sz="2400" dirty="0">
                <a:solidFill>
                  <a:srgbClr val="2D699F"/>
                </a:solidFill>
                <a:latin typeface="Comfortaa" pitchFamily="2" charset="0"/>
              </a:rPr>
              <a:t>, 1964]</a:t>
            </a:r>
            <a:endParaRPr lang="en-US" sz="2400" dirty="0">
              <a:solidFill>
                <a:srgbClr val="2D699F"/>
              </a:solidFill>
              <a:latin typeface="Comfortaa" pitchFamily="2" charset="0"/>
            </a:endParaRPr>
          </a:p>
          <a:p>
            <a:endParaRPr lang="en-US" dirty="0"/>
          </a:p>
        </p:txBody>
      </p:sp>
      <p:sp>
        <p:nvSpPr>
          <p:cNvPr id="14" name="Rectángulo 13">
            <a:extLst>
              <a:ext uri="{FF2B5EF4-FFF2-40B4-BE49-F238E27FC236}">
                <a16:creationId xmlns:a16="http://schemas.microsoft.com/office/drawing/2014/main" id="{A92AECA5-0C97-45A0-8792-821304A34976}"/>
              </a:ext>
            </a:extLst>
          </p:cNvPr>
          <p:cNvSpPr/>
          <p:nvPr/>
        </p:nvSpPr>
        <p:spPr>
          <a:xfrm>
            <a:off x="0" y="-11293"/>
            <a:ext cx="12192000" cy="1000177"/>
          </a:xfrm>
          <a:prstGeom prst="rect">
            <a:avLst/>
          </a:prstGeom>
          <a:solidFill>
            <a:srgbClr val="E1E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uadroTexto 14">
            <a:extLst>
              <a:ext uri="{FF2B5EF4-FFF2-40B4-BE49-F238E27FC236}">
                <a16:creationId xmlns:a16="http://schemas.microsoft.com/office/drawing/2014/main" id="{D17CC056-182F-416D-A759-AEF983A06351}"/>
              </a:ext>
            </a:extLst>
          </p:cNvPr>
          <p:cNvSpPr txBox="1"/>
          <p:nvPr/>
        </p:nvSpPr>
        <p:spPr>
          <a:xfrm>
            <a:off x="406239" y="203615"/>
            <a:ext cx="10132221" cy="646331"/>
          </a:xfrm>
          <a:prstGeom prst="rect">
            <a:avLst/>
          </a:prstGeom>
          <a:noFill/>
        </p:spPr>
        <p:txBody>
          <a:bodyPr wrap="square">
            <a:spAutoFit/>
          </a:bodyPr>
          <a:lstStyle/>
          <a:p>
            <a:r>
              <a:rPr lang="en-US" sz="3600" dirty="0">
                <a:latin typeface="Comfortaa" pitchFamily="2" charset="0"/>
              </a:rPr>
              <a:t>The beginnings: Algorithmic Music </a:t>
            </a:r>
          </a:p>
        </p:txBody>
      </p:sp>
      <p:sp>
        <p:nvSpPr>
          <p:cNvPr id="12" name="CuadroTexto 11">
            <a:extLst>
              <a:ext uri="{FF2B5EF4-FFF2-40B4-BE49-F238E27FC236}">
                <a16:creationId xmlns:a16="http://schemas.microsoft.com/office/drawing/2014/main" id="{AD5D97BD-55EE-4143-8A90-3F2C9B7AE664}"/>
              </a:ext>
            </a:extLst>
          </p:cNvPr>
          <p:cNvSpPr txBox="1"/>
          <p:nvPr/>
        </p:nvSpPr>
        <p:spPr>
          <a:xfrm>
            <a:off x="1749855" y="2083334"/>
            <a:ext cx="4090875" cy="830997"/>
          </a:xfrm>
          <a:prstGeom prst="rect">
            <a:avLst/>
          </a:prstGeom>
          <a:noFill/>
        </p:spPr>
        <p:txBody>
          <a:bodyPr wrap="square">
            <a:spAutoFit/>
          </a:bodyPr>
          <a:lstStyle/>
          <a:p>
            <a:r>
              <a:rPr lang="fr-FR" sz="2400" dirty="0">
                <a:latin typeface="Comfortaa" pitchFamily="2" charset="0"/>
              </a:rPr>
              <a:t>ILLIAC Suite</a:t>
            </a:r>
          </a:p>
          <a:p>
            <a:r>
              <a:rPr lang="fr-FR" sz="2400" dirty="0">
                <a:solidFill>
                  <a:srgbClr val="2D699F"/>
                </a:solidFill>
                <a:latin typeface="Comfortaa" pitchFamily="2" charset="0"/>
              </a:rPr>
              <a:t>[Hiller &amp; </a:t>
            </a:r>
            <a:r>
              <a:rPr lang="fr-FR" sz="2400" dirty="0" err="1">
                <a:solidFill>
                  <a:srgbClr val="2D699F"/>
                </a:solidFill>
                <a:latin typeface="Comfortaa" pitchFamily="2" charset="0"/>
              </a:rPr>
              <a:t>Isaacson</a:t>
            </a:r>
            <a:r>
              <a:rPr lang="fr-FR" sz="2400" dirty="0">
                <a:solidFill>
                  <a:srgbClr val="2D699F"/>
                </a:solidFill>
                <a:latin typeface="Comfortaa" pitchFamily="2" charset="0"/>
              </a:rPr>
              <a:t>, 1957]</a:t>
            </a:r>
            <a:endParaRPr lang="en-US" sz="2400" dirty="0">
              <a:solidFill>
                <a:srgbClr val="2D699F"/>
              </a:solidFill>
              <a:latin typeface="Comfortaa" pitchFamily="2" charset="0"/>
            </a:endParaRPr>
          </a:p>
        </p:txBody>
      </p:sp>
      <p:sp>
        <p:nvSpPr>
          <p:cNvPr id="13" name="Rectángulo 12">
            <a:extLst>
              <a:ext uri="{FF2B5EF4-FFF2-40B4-BE49-F238E27FC236}">
                <a16:creationId xmlns:a16="http://schemas.microsoft.com/office/drawing/2014/main" id="{128CC93C-0A46-47E5-8E82-C10E36527A41}"/>
              </a:ext>
            </a:extLst>
          </p:cNvPr>
          <p:cNvSpPr/>
          <p:nvPr/>
        </p:nvSpPr>
        <p:spPr>
          <a:xfrm>
            <a:off x="0" y="6368967"/>
            <a:ext cx="12192000" cy="509289"/>
          </a:xfrm>
          <a:prstGeom prst="rect">
            <a:avLst/>
          </a:prstGeom>
          <a:solidFill>
            <a:srgbClr val="E1E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uadroTexto 15">
            <a:extLst>
              <a:ext uri="{FF2B5EF4-FFF2-40B4-BE49-F238E27FC236}">
                <a16:creationId xmlns:a16="http://schemas.microsoft.com/office/drawing/2014/main" id="{F78D7ACA-9C1B-47C0-A690-98F0C8A38FDE}"/>
              </a:ext>
            </a:extLst>
          </p:cNvPr>
          <p:cNvSpPr txBox="1"/>
          <p:nvPr/>
        </p:nvSpPr>
        <p:spPr>
          <a:xfrm>
            <a:off x="8016200" y="6438963"/>
            <a:ext cx="4046299" cy="307777"/>
          </a:xfrm>
          <a:prstGeom prst="rect">
            <a:avLst/>
          </a:prstGeom>
          <a:noFill/>
        </p:spPr>
        <p:txBody>
          <a:bodyPr wrap="none" rtlCol="0">
            <a:spAutoFit/>
          </a:bodyPr>
          <a:lstStyle/>
          <a:p>
            <a:pPr algn="ctr"/>
            <a:r>
              <a:rPr lang="es-ES" sz="1400" dirty="0">
                <a:solidFill>
                  <a:schemeClr val="tx1">
                    <a:lumMod val="75000"/>
                    <a:lumOff val="25000"/>
                  </a:schemeClr>
                </a:solidFill>
                <a:latin typeface="Comfortaa" pitchFamily="2" charset="0"/>
              </a:rPr>
              <a:t>Carlos </a:t>
            </a:r>
            <a:r>
              <a:rPr lang="es-ES" sz="1400" dirty="0" err="1">
                <a:solidFill>
                  <a:schemeClr val="tx1">
                    <a:lumMod val="75000"/>
                    <a:lumOff val="25000"/>
                  </a:schemeClr>
                </a:solidFill>
                <a:latin typeface="Comfortaa" pitchFamily="2" charset="0"/>
              </a:rPr>
              <a:t>Hernandez</a:t>
            </a:r>
            <a:r>
              <a:rPr lang="es-ES" sz="1400" dirty="0">
                <a:solidFill>
                  <a:schemeClr val="tx1">
                    <a:lumMod val="75000"/>
                    <a:lumOff val="25000"/>
                  </a:schemeClr>
                </a:solidFill>
                <a:latin typeface="Comfortaa" pitchFamily="2" charset="0"/>
              </a:rPr>
              <a:t>-Olivan, </a:t>
            </a:r>
            <a:r>
              <a:rPr lang="es-ES" sz="1400" dirty="0" err="1">
                <a:solidFill>
                  <a:schemeClr val="tx1">
                    <a:lumMod val="75000"/>
                    <a:lumOff val="25000"/>
                  </a:schemeClr>
                </a:solidFill>
                <a:latin typeface="Comfortaa" pitchFamily="2" charset="0"/>
              </a:rPr>
              <a:t>Jose</a:t>
            </a:r>
            <a:r>
              <a:rPr lang="es-ES" sz="1400" dirty="0">
                <a:solidFill>
                  <a:schemeClr val="tx1">
                    <a:lumMod val="75000"/>
                    <a:lumOff val="25000"/>
                  </a:schemeClr>
                </a:solidFill>
                <a:latin typeface="Comfortaa" pitchFamily="2" charset="0"/>
              </a:rPr>
              <a:t> R. </a:t>
            </a:r>
            <a:r>
              <a:rPr lang="es-ES" sz="1400" dirty="0" err="1">
                <a:solidFill>
                  <a:schemeClr val="tx1">
                    <a:lumMod val="75000"/>
                    <a:lumOff val="25000"/>
                  </a:schemeClr>
                </a:solidFill>
                <a:latin typeface="Comfortaa" pitchFamily="2" charset="0"/>
              </a:rPr>
              <a:t>Beltran</a:t>
            </a:r>
            <a:endParaRPr lang="es-ES" sz="1400" dirty="0">
              <a:solidFill>
                <a:schemeClr val="tx1">
                  <a:lumMod val="75000"/>
                  <a:lumOff val="25000"/>
                </a:schemeClr>
              </a:solidFill>
              <a:latin typeface="Comfortaa" pitchFamily="2" charset="0"/>
            </a:endParaRPr>
          </a:p>
        </p:txBody>
      </p:sp>
      <p:pic>
        <p:nvPicPr>
          <p:cNvPr id="17" name="Picture 4" descr="Ayudas de la Universidad de Zaragoza para alumnos no residentes no  comunitarios | Información académica">
            <a:extLst>
              <a:ext uri="{FF2B5EF4-FFF2-40B4-BE49-F238E27FC236}">
                <a16:creationId xmlns:a16="http://schemas.microsoft.com/office/drawing/2014/main" id="{98029FAD-B8F2-4F53-BDD3-BC4BC0180B8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0" y="6274565"/>
            <a:ext cx="1931670" cy="709888"/>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id="{7E2338DE-2914-43C4-9FDC-AB7E28941CD8}"/>
              </a:ext>
            </a:extLst>
          </p:cNvPr>
          <p:cNvSpPr txBox="1"/>
          <p:nvPr/>
        </p:nvSpPr>
        <p:spPr>
          <a:xfrm>
            <a:off x="5183959" y="6476552"/>
            <a:ext cx="766557" cy="307777"/>
          </a:xfrm>
          <a:prstGeom prst="rect">
            <a:avLst/>
          </a:prstGeom>
          <a:noFill/>
        </p:spPr>
        <p:txBody>
          <a:bodyPr wrap="none" rtlCol="0">
            <a:spAutoFit/>
          </a:bodyPr>
          <a:lstStyle/>
          <a:p>
            <a:pPr algn="ctr"/>
            <a:r>
              <a:rPr lang="es-ES" sz="1400" dirty="0">
                <a:solidFill>
                  <a:schemeClr val="tx1">
                    <a:lumMod val="75000"/>
                    <a:lumOff val="25000"/>
                  </a:schemeClr>
                </a:solidFill>
                <a:latin typeface="Comfortaa" pitchFamily="2" charset="0"/>
              </a:rPr>
              <a:t>15 / 33</a:t>
            </a:r>
          </a:p>
        </p:txBody>
      </p:sp>
      <p:sp>
        <p:nvSpPr>
          <p:cNvPr id="20" name="Flecha: cheurón 19">
            <a:extLst>
              <a:ext uri="{FF2B5EF4-FFF2-40B4-BE49-F238E27FC236}">
                <a16:creationId xmlns:a16="http://schemas.microsoft.com/office/drawing/2014/main" id="{D12356E5-D056-45ED-B01F-400A63ECACC1}"/>
              </a:ext>
            </a:extLst>
          </p:cNvPr>
          <p:cNvSpPr/>
          <p:nvPr/>
        </p:nvSpPr>
        <p:spPr>
          <a:xfrm>
            <a:off x="1291877" y="3388586"/>
            <a:ext cx="331470" cy="270841"/>
          </a:xfrm>
          <a:prstGeom prst="chevron">
            <a:avLst/>
          </a:prstGeom>
          <a:solidFill>
            <a:srgbClr val="2D6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Flecha: cheurón 20">
            <a:extLst>
              <a:ext uri="{FF2B5EF4-FFF2-40B4-BE49-F238E27FC236}">
                <a16:creationId xmlns:a16="http://schemas.microsoft.com/office/drawing/2014/main" id="{1E6B210E-7FAE-4A11-8453-6007574DACF9}"/>
              </a:ext>
            </a:extLst>
          </p:cNvPr>
          <p:cNvSpPr/>
          <p:nvPr/>
        </p:nvSpPr>
        <p:spPr>
          <a:xfrm>
            <a:off x="1291877" y="4289259"/>
            <a:ext cx="331470" cy="270841"/>
          </a:xfrm>
          <a:prstGeom prst="chevron">
            <a:avLst/>
          </a:prstGeom>
          <a:solidFill>
            <a:srgbClr val="2D6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lecha: cheurón 21">
            <a:extLst>
              <a:ext uri="{FF2B5EF4-FFF2-40B4-BE49-F238E27FC236}">
                <a16:creationId xmlns:a16="http://schemas.microsoft.com/office/drawing/2014/main" id="{C01F0208-8168-4CC1-8C05-62288CF59D0C}"/>
              </a:ext>
            </a:extLst>
          </p:cNvPr>
          <p:cNvSpPr/>
          <p:nvPr/>
        </p:nvSpPr>
        <p:spPr>
          <a:xfrm>
            <a:off x="1291877" y="5301889"/>
            <a:ext cx="331470" cy="270841"/>
          </a:xfrm>
          <a:prstGeom prst="chevron">
            <a:avLst/>
          </a:prstGeom>
          <a:solidFill>
            <a:srgbClr val="2D6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Flecha: cheurón 22">
            <a:extLst>
              <a:ext uri="{FF2B5EF4-FFF2-40B4-BE49-F238E27FC236}">
                <a16:creationId xmlns:a16="http://schemas.microsoft.com/office/drawing/2014/main" id="{8C18CDE1-7A1D-4B87-81D6-2763D6BEBA45}"/>
              </a:ext>
            </a:extLst>
          </p:cNvPr>
          <p:cNvSpPr/>
          <p:nvPr/>
        </p:nvSpPr>
        <p:spPr>
          <a:xfrm>
            <a:off x="1291877" y="2178747"/>
            <a:ext cx="331470" cy="270841"/>
          </a:xfrm>
          <a:prstGeom prst="chevron">
            <a:avLst/>
          </a:prstGeom>
          <a:solidFill>
            <a:srgbClr val="2D6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uadroTexto 25">
            <a:extLst>
              <a:ext uri="{FF2B5EF4-FFF2-40B4-BE49-F238E27FC236}">
                <a16:creationId xmlns:a16="http://schemas.microsoft.com/office/drawing/2014/main" id="{9F618DE3-F954-4C98-A251-899503C89CD5}"/>
              </a:ext>
            </a:extLst>
          </p:cNvPr>
          <p:cNvSpPr txBox="1"/>
          <p:nvPr/>
        </p:nvSpPr>
        <p:spPr>
          <a:xfrm>
            <a:off x="746340" y="1199450"/>
            <a:ext cx="6097904" cy="523220"/>
          </a:xfrm>
          <a:prstGeom prst="rect">
            <a:avLst/>
          </a:prstGeom>
          <a:noFill/>
        </p:spPr>
        <p:txBody>
          <a:bodyPr wrap="square">
            <a:spAutoFit/>
          </a:bodyPr>
          <a:lstStyle/>
          <a:p>
            <a:r>
              <a:rPr lang="es-ES" sz="2800" dirty="0" err="1">
                <a:latin typeface="Comfortaa" pitchFamily="2" charset="0"/>
              </a:rPr>
              <a:t>Compositions</a:t>
            </a:r>
            <a:r>
              <a:rPr lang="es-ES" sz="2800" dirty="0">
                <a:latin typeface="Comfortaa" pitchFamily="2" charset="0"/>
              </a:rPr>
              <a:t> and </a:t>
            </a:r>
            <a:r>
              <a:rPr lang="es-ES" sz="2800" dirty="0" err="1">
                <a:latin typeface="Comfortaa" pitchFamily="2" charset="0"/>
              </a:rPr>
              <a:t>Projects</a:t>
            </a:r>
            <a:endParaRPr lang="en-US" sz="2800" dirty="0">
              <a:latin typeface="Comfortaa" pitchFamily="2" charset="0"/>
            </a:endParaRPr>
          </a:p>
        </p:txBody>
      </p:sp>
      <p:pic>
        <p:nvPicPr>
          <p:cNvPr id="8" name="lejaren-hiller-illiac-suite-for-string-quartet-3-4-1_bDKeU2Ay">
            <a:hlinkClick r:id="" action="ppaction://media"/>
            <a:extLst>
              <a:ext uri="{FF2B5EF4-FFF2-40B4-BE49-F238E27FC236}">
                <a16:creationId xmlns:a16="http://schemas.microsoft.com/office/drawing/2014/main" id="{189E947B-8F5F-4A6C-883C-ABB8DBEB2CC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351272" y="2159685"/>
            <a:ext cx="487363" cy="487363"/>
          </a:xfrm>
          <a:prstGeom prst="rect">
            <a:avLst/>
          </a:prstGeom>
        </p:spPr>
      </p:pic>
    </p:spTree>
    <p:extLst>
      <p:ext uri="{BB962C8B-B14F-4D97-AF65-F5344CB8AC3E}">
        <p14:creationId xmlns:p14="http://schemas.microsoft.com/office/powerpoint/2010/main" val="19543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27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E75F2D2C-4737-4DE7-BAB5-9FB9EEA89BCE}"/>
              </a:ext>
            </a:extLst>
          </p:cNvPr>
          <p:cNvSpPr txBox="1"/>
          <p:nvPr/>
        </p:nvSpPr>
        <p:spPr>
          <a:xfrm>
            <a:off x="625792" y="4859489"/>
            <a:ext cx="11112818" cy="707886"/>
          </a:xfrm>
          <a:prstGeom prst="rect">
            <a:avLst/>
          </a:prstGeom>
          <a:noFill/>
        </p:spPr>
        <p:txBody>
          <a:bodyPr wrap="square">
            <a:spAutoFit/>
          </a:bodyPr>
          <a:lstStyle/>
          <a:p>
            <a:r>
              <a:rPr lang="es-ES" sz="2000" dirty="0">
                <a:solidFill>
                  <a:schemeClr val="accent1"/>
                </a:solidFill>
                <a:latin typeface="Comfortaa" pitchFamily="2" charset="0"/>
              </a:rPr>
              <a:t>[</a:t>
            </a:r>
            <a:r>
              <a:rPr lang="es-ES" sz="2000" dirty="0" err="1">
                <a:solidFill>
                  <a:schemeClr val="accent1"/>
                </a:solidFill>
                <a:latin typeface="Comfortaa" pitchFamily="2" charset="0"/>
              </a:rPr>
              <a:t>Mozer</a:t>
            </a:r>
            <a:r>
              <a:rPr lang="es-ES" sz="2000" dirty="0">
                <a:solidFill>
                  <a:schemeClr val="accent1"/>
                </a:solidFill>
                <a:latin typeface="Comfortaa" pitchFamily="2" charset="0"/>
              </a:rPr>
              <a:t>, 1994] </a:t>
            </a:r>
            <a:r>
              <a:rPr lang="en-US" sz="2000" dirty="0">
                <a:solidFill>
                  <a:schemeClr val="accent1"/>
                </a:solidFill>
                <a:latin typeface="Comfortaa" pitchFamily="2" charset="0"/>
              </a:rPr>
              <a:t>Neural network composition by prediction: Exploring the benefits of psychophysical constraints and multiscale processing.</a:t>
            </a:r>
            <a:endParaRPr lang="en-US" sz="2000" b="1" dirty="0">
              <a:solidFill>
                <a:schemeClr val="accent1"/>
              </a:solidFill>
              <a:latin typeface="Comfortaa" pitchFamily="2" charset="0"/>
            </a:endParaRPr>
          </a:p>
        </p:txBody>
      </p:sp>
      <p:sp>
        <p:nvSpPr>
          <p:cNvPr id="9" name="Rectángulo 8">
            <a:extLst>
              <a:ext uri="{FF2B5EF4-FFF2-40B4-BE49-F238E27FC236}">
                <a16:creationId xmlns:a16="http://schemas.microsoft.com/office/drawing/2014/main" id="{E7AEE272-EF38-4E7E-8261-A1656942A452}"/>
              </a:ext>
            </a:extLst>
          </p:cNvPr>
          <p:cNvSpPr/>
          <p:nvPr/>
        </p:nvSpPr>
        <p:spPr>
          <a:xfrm>
            <a:off x="0" y="-11293"/>
            <a:ext cx="12192000" cy="1000177"/>
          </a:xfrm>
          <a:prstGeom prst="rect">
            <a:avLst/>
          </a:prstGeom>
          <a:solidFill>
            <a:srgbClr val="E1E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adroTexto 9">
            <a:extLst>
              <a:ext uri="{FF2B5EF4-FFF2-40B4-BE49-F238E27FC236}">
                <a16:creationId xmlns:a16="http://schemas.microsoft.com/office/drawing/2014/main" id="{D46BFE0F-F722-46C1-8118-D4D286A8BE65}"/>
              </a:ext>
            </a:extLst>
          </p:cNvPr>
          <p:cNvSpPr txBox="1"/>
          <p:nvPr/>
        </p:nvSpPr>
        <p:spPr>
          <a:xfrm>
            <a:off x="406239" y="203615"/>
            <a:ext cx="10623711" cy="646331"/>
          </a:xfrm>
          <a:prstGeom prst="rect">
            <a:avLst/>
          </a:prstGeom>
          <a:noFill/>
        </p:spPr>
        <p:txBody>
          <a:bodyPr wrap="square">
            <a:spAutoFit/>
          </a:bodyPr>
          <a:lstStyle/>
          <a:p>
            <a:r>
              <a:rPr lang="es-ES" sz="3600" dirty="0" err="1">
                <a:latin typeface="Comfortaa" pitchFamily="2" charset="0"/>
              </a:rPr>
              <a:t>First</a:t>
            </a:r>
            <a:r>
              <a:rPr lang="es-ES" sz="3600" dirty="0">
                <a:latin typeface="Comfortaa" pitchFamily="2" charset="0"/>
              </a:rPr>
              <a:t> M</a:t>
            </a:r>
            <a:r>
              <a:rPr lang="en-US" sz="3600" dirty="0" err="1">
                <a:latin typeface="Comfortaa" pitchFamily="2" charset="0"/>
              </a:rPr>
              <a:t>usic</a:t>
            </a:r>
            <a:r>
              <a:rPr lang="en-US" sz="3600" dirty="0">
                <a:latin typeface="Comfortaa" pitchFamily="2" charset="0"/>
              </a:rPr>
              <a:t> composition DL-based models</a:t>
            </a:r>
          </a:p>
        </p:txBody>
      </p:sp>
      <p:sp>
        <p:nvSpPr>
          <p:cNvPr id="11" name="Rectángulo 10">
            <a:extLst>
              <a:ext uri="{FF2B5EF4-FFF2-40B4-BE49-F238E27FC236}">
                <a16:creationId xmlns:a16="http://schemas.microsoft.com/office/drawing/2014/main" id="{DCF1A64E-AD8A-4DD2-B5B2-2E3005B04EF5}"/>
              </a:ext>
            </a:extLst>
          </p:cNvPr>
          <p:cNvSpPr/>
          <p:nvPr/>
        </p:nvSpPr>
        <p:spPr>
          <a:xfrm>
            <a:off x="0" y="6368967"/>
            <a:ext cx="12192000" cy="509289"/>
          </a:xfrm>
          <a:prstGeom prst="rect">
            <a:avLst/>
          </a:prstGeom>
          <a:solidFill>
            <a:srgbClr val="E1E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uadroTexto 11">
            <a:extLst>
              <a:ext uri="{FF2B5EF4-FFF2-40B4-BE49-F238E27FC236}">
                <a16:creationId xmlns:a16="http://schemas.microsoft.com/office/drawing/2014/main" id="{7B2C9F6B-9D8A-4989-9D5A-72D5EFABC24D}"/>
              </a:ext>
            </a:extLst>
          </p:cNvPr>
          <p:cNvSpPr txBox="1"/>
          <p:nvPr/>
        </p:nvSpPr>
        <p:spPr>
          <a:xfrm>
            <a:off x="8016200" y="6438963"/>
            <a:ext cx="4046299" cy="307777"/>
          </a:xfrm>
          <a:prstGeom prst="rect">
            <a:avLst/>
          </a:prstGeom>
          <a:noFill/>
        </p:spPr>
        <p:txBody>
          <a:bodyPr wrap="none" rtlCol="0">
            <a:spAutoFit/>
          </a:bodyPr>
          <a:lstStyle/>
          <a:p>
            <a:pPr algn="ctr"/>
            <a:r>
              <a:rPr lang="es-ES" sz="1400" dirty="0">
                <a:solidFill>
                  <a:schemeClr val="tx1">
                    <a:lumMod val="75000"/>
                    <a:lumOff val="25000"/>
                  </a:schemeClr>
                </a:solidFill>
                <a:latin typeface="Comfortaa" pitchFamily="2" charset="0"/>
              </a:rPr>
              <a:t>Carlos </a:t>
            </a:r>
            <a:r>
              <a:rPr lang="es-ES" sz="1400" dirty="0" err="1">
                <a:solidFill>
                  <a:schemeClr val="tx1">
                    <a:lumMod val="75000"/>
                    <a:lumOff val="25000"/>
                  </a:schemeClr>
                </a:solidFill>
                <a:latin typeface="Comfortaa" pitchFamily="2" charset="0"/>
              </a:rPr>
              <a:t>Hernandez</a:t>
            </a:r>
            <a:r>
              <a:rPr lang="es-ES" sz="1400" dirty="0">
                <a:solidFill>
                  <a:schemeClr val="tx1">
                    <a:lumMod val="75000"/>
                    <a:lumOff val="25000"/>
                  </a:schemeClr>
                </a:solidFill>
                <a:latin typeface="Comfortaa" pitchFamily="2" charset="0"/>
              </a:rPr>
              <a:t>-Olivan, </a:t>
            </a:r>
            <a:r>
              <a:rPr lang="es-ES" sz="1400" dirty="0" err="1">
                <a:solidFill>
                  <a:schemeClr val="tx1">
                    <a:lumMod val="75000"/>
                    <a:lumOff val="25000"/>
                  </a:schemeClr>
                </a:solidFill>
                <a:latin typeface="Comfortaa" pitchFamily="2" charset="0"/>
              </a:rPr>
              <a:t>Jose</a:t>
            </a:r>
            <a:r>
              <a:rPr lang="es-ES" sz="1400" dirty="0">
                <a:solidFill>
                  <a:schemeClr val="tx1">
                    <a:lumMod val="75000"/>
                    <a:lumOff val="25000"/>
                  </a:schemeClr>
                </a:solidFill>
                <a:latin typeface="Comfortaa" pitchFamily="2" charset="0"/>
              </a:rPr>
              <a:t> R. </a:t>
            </a:r>
            <a:r>
              <a:rPr lang="es-ES" sz="1400" dirty="0" err="1">
                <a:solidFill>
                  <a:schemeClr val="tx1">
                    <a:lumMod val="75000"/>
                    <a:lumOff val="25000"/>
                  </a:schemeClr>
                </a:solidFill>
                <a:latin typeface="Comfortaa" pitchFamily="2" charset="0"/>
              </a:rPr>
              <a:t>Beltran</a:t>
            </a:r>
            <a:endParaRPr lang="es-ES" sz="1400" dirty="0">
              <a:solidFill>
                <a:schemeClr val="tx1">
                  <a:lumMod val="75000"/>
                  <a:lumOff val="25000"/>
                </a:schemeClr>
              </a:solidFill>
              <a:latin typeface="Comfortaa" pitchFamily="2" charset="0"/>
            </a:endParaRPr>
          </a:p>
        </p:txBody>
      </p:sp>
      <p:pic>
        <p:nvPicPr>
          <p:cNvPr id="13" name="Picture 4" descr="Ayudas de la Universidad de Zaragoza para alumnos no residentes no  comunitarios | Información académica">
            <a:extLst>
              <a:ext uri="{FF2B5EF4-FFF2-40B4-BE49-F238E27FC236}">
                <a16:creationId xmlns:a16="http://schemas.microsoft.com/office/drawing/2014/main" id="{F1A72F88-1CA8-4EE6-A02B-CD2E96351CD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6274565"/>
            <a:ext cx="1931670" cy="709888"/>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a16="http://schemas.microsoft.com/office/drawing/2014/main" id="{2654B221-D8B1-4E42-9333-6DFDEA7C1096}"/>
              </a:ext>
            </a:extLst>
          </p:cNvPr>
          <p:cNvSpPr txBox="1"/>
          <p:nvPr/>
        </p:nvSpPr>
        <p:spPr>
          <a:xfrm>
            <a:off x="5187967" y="6476552"/>
            <a:ext cx="758542" cy="307777"/>
          </a:xfrm>
          <a:prstGeom prst="rect">
            <a:avLst/>
          </a:prstGeom>
          <a:noFill/>
        </p:spPr>
        <p:txBody>
          <a:bodyPr wrap="none" rtlCol="0">
            <a:spAutoFit/>
          </a:bodyPr>
          <a:lstStyle/>
          <a:p>
            <a:pPr algn="ctr"/>
            <a:r>
              <a:rPr lang="es-ES" sz="1400" dirty="0">
                <a:solidFill>
                  <a:schemeClr val="tx1">
                    <a:lumMod val="75000"/>
                    <a:lumOff val="25000"/>
                  </a:schemeClr>
                </a:solidFill>
                <a:latin typeface="Comfortaa" pitchFamily="2" charset="0"/>
              </a:rPr>
              <a:t>16 / 33</a:t>
            </a:r>
          </a:p>
        </p:txBody>
      </p:sp>
      <p:sp>
        <p:nvSpPr>
          <p:cNvPr id="15" name="CuadroTexto 14">
            <a:extLst>
              <a:ext uri="{FF2B5EF4-FFF2-40B4-BE49-F238E27FC236}">
                <a16:creationId xmlns:a16="http://schemas.microsoft.com/office/drawing/2014/main" id="{8D979F8E-FD93-44FD-BD98-6345412C4E9A}"/>
              </a:ext>
            </a:extLst>
          </p:cNvPr>
          <p:cNvSpPr txBox="1"/>
          <p:nvPr/>
        </p:nvSpPr>
        <p:spPr>
          <a:xfrm>
            <a:off x="625792" y="3464669"/>
            <a:ext cx="11566208" cy="400110"/>
          </a:xfrm>
          <a:prstGeom prst="rect">
            <a:avLst/>
          </a:prstGeom>
          <a:noFill/>
        </p:spPr>
        <p:txBody>
          <a:bodyPr wrap="square">
            <a:spAutoFit/>
          </a:bodyPr>
          <a:lstStyle/>
          <a:p>
            <a:r>
              <a:rPr lang="en-US" sz="2000" dirty="0">
                <a:solidFill>
                  <a:schemeClr val="accent1"/>
                </a:solidFill>
                <a:latin typeface="Comfortaa" pitchFamily="2" charset="0"/>
              </a:rPr>
              <a:t>[Todd, 1989] A connectionist approach to algorithmic composition.</a:t>
            </a:r>
          </a:p>
        </p:txBody>
      </p:sp>
      <p:sp>
        <p:nvSpPr>
          <p:cNvPr id="16" name="CuadroTexto 15">
            <a:extLst>
              <a:ext uri="{FF2B5EF4-FFF2-40B4-BE49-F238E27FC236}">
                <a16:creationId xmlns:a16="http://schemas.microsoft.com/office/drawing/2014/main" id="{544875E0-CCB7-4727-83FA-E4DD87D85D81}"/>
              </a:ext>
            </a:extLst>
          </p:cNvPr>
          <p:cNvSpPr txBox="1"/>
          <p:nvPr/>
        </p:nvSpPr>
        <p:spPr>
          <a:xfrm>
            <a:off x="625792" y="1335387"/>
            <a:ext cx="11295698" cy="707886"/>
          </a:xfrm>
          <a:prstGeom prst="rect">
            <a:avLst/>
          </a:prstGeom>
          <a:noFill/>
        </p:spPr>
        <p:txBody>
          <a:bodyPr wrap="square">
            <a:spAutoFit/>
          </a:bodyPr>
          <a:lstStyle/>
          <a:p>
            <a:r>
              <a:rPr lang="en-US" sz="2000" dirty="0">
                <a:solidFill>
                  <a:schemeClr val="accent1"/>
                </a:solidFill>
                <a:latin typeface="Comfortaa" pitchFamily="2" charset="0"/>
              </a:rPr>
              <a:t>[Lewis, 1988] Creation by refinement: a creativity paradigm for gradient descent learning networks</a:t>
            </a:r>
          </a:p>
        </p:txBody>
      </p:sp>
      <p:sp>
        <p:nvSpPr>
          <p:cNvPr id="17" name="CuadroTexto 16">
            <a:extLst>
              <a:ext uri="{FF2B5EF4-FFF2-40B4-BE49-F238E27FC236}">
                <a16:creationId xmlns:a16="http://schemas.microsoft.com/office/drawing/2014/main" id="{CEE8BFEE-E56D-45DD-B23D-3541B5CADD22}"/>
              </a:ext>
            </a:extLst>
          </p:cNvPr>
          <p:cNvSpPr txBox="1"/>
          <p:nvPr/>
        </p:nvSpPr>
        <p:spPr>
          <a:xfrm>
            <a:off x="625792" y="3020650"/>
            <a:ext cx="11566208" cy="400110"/>
          </a:xfrm>
          <a:prstGeom prst="rect">
            <a:avLst/>
          </a:prstGeom>
          <a:noFill/>
        </p:spPr>
        <p:txBody>
          <a:bodyPr wrap="square">
            <a:spAutoFit/>
          </a:bodyPr>
          <a:lstStyle/>
          <a:p>
            <a:r>
              <a:rPr lang="en-US" sz="2000" dirty="0">
                <a:solidFill>
                  <a:schemeClr val="accent1"/>
                </a:solidFill>
                <a:latin typeface="Comfortaa" pitchFamily="2" charset="0"/>
              </a:rPr>
              <a:t>[Todd, 1988] A Sequential Network Design for Musical Applications.</a:t>
            </a:r>
          </a:p>
        </p:txBody>
      </p:sp>
      <p:sp>
        <p:nvSpPr>
          <p:cNvPr id="18" name="CuadroTexto 17">
            <a:extLst>
              <a:ext uri="{FF2B5EF4-FFF2-40B4-BE49-F238E27FC236}">
                <a16:creationId xmlns:a16="http://schemas.microsoft.com/office/drawing/2014/main" id="{7EB1C190-9BBD-4862-A549-5C09EB2E2E33}"/>
              </a:ext>
            </a:extLst>
          </p:cNvPr>
          <p:cNvSpPr txBox="1"/>
          <p:nvPr/>
        </p:nvSpPr>
        <p:spPr>
          <a:xfrm>
            <a:off x="1738280" y="2165565"/>
            <a:ext cx="3493477" cy="369332"/>
          </a:xfrm>
          <a:prstGeom prst="rect">
            <a:avLst/>
          </a:prstGeom>
          <a:noFill/>
        </p:spPr>
        <p:txBody>
          <a:bodyPr wrap="square" rtlCol="0">
            <a:spAutoFit/>
          </a:bodyPr>
          <a:lstStyle/>
          <a:p>
            <a:r>
              <a:rPr lang="es-ES" dirty="0">
                <a:latin typeface="Comfortaa" pitchFamily="2" charset="0"/>
              </a:rPr>
              <a:t>Training + </a:t>
            </a:r>
            <a:r>
              <a:rPr lang="es-ES" dirty="0" err="1">
                <a:latin typeface="Comfortaa" pitchFamily="2" charset="0"/>
              </a:rPr>
              <a:t>Creation</a:t>
            </a:r>
            <a:r>
              <a:rPr lang="es-ES" dirty="0">
                <a:latin typeface="Comfortaa" pitchFamily="2" charset="0"/>
              </a:rPr>
              <a:t> </a:t>
            </a:r>
            <a:r>
              <a:rPr lang="es-ES" dirty="0" err="1">
                <a:latin typeface="Comfortaa" pitchFamily="2" charset="0"/>
              </a:rPr>
              <a:t>phases</a:t>
            </a:r>
            <a:endParaRPr lang="en-US" dirty="0">
              <a:latin typeface="Comfortaa" pitchFamily="2" charset="0"/>
            </a:endParaRPr>
          </a:p>
        </p:txBody>
      </p:sp>
      <p:sp>
        <p:nvSpPr>
          <p:cNvPr id="19" name="Flecha: cheurón 18">
            <a:extLst>
              <a:ext uri="{FF2B5EF4-FFF2-40B4-BE49-F238E27FC236}">
                <a16:creationId xmlns:a16="http://schemas.microsoft.com/office/drawing/2014/main" id="{E90FD51D-B428-4BB3-9FD2-1A8358E07BD8}"/>
              </a:ext>
            </a:extLst>
          </p:cNvPr>
          <p:cNvSpPr/>
          <p:nvPr/>
        </p:nvSpPr>
        <p:spPr>
          <a:xfrm>
            <a:off x="1315026" y="2217889"/>
            <a:ext cx="331470" cy="270841"/>
          </a:xfrm>
          <a:prstGeom prst="chevron">
            <a:avLst/>
          </a:prstGeom>
          <a:solidFill>
            <a:srgbClr val="2D6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uadroTexto 19">
            <a:extLst>
              <a:ext uri="{FF2B5EF4-FFF2-40B4-BE49-F238E27FC236}">
                <a16:creationId xmlns:a16="http://schemas.microsoft.com/office/drawing/2014/main" id="{42621EED-D8B3-4D92-836A-BF4ACB04D868}"/>
              </a:ext>
            </a:extLst>
          </p:cNvPr>
          <p:cNvSpPr txBox="1"/>
          <p:nvPr/>
        </p:nvSpPr>
        <p:spPr>
          <a:xfrm>
            <a:off x="1738281" y="4017852"/>
            <a:ext cx="2521204" cy="369332"/>
          </a:xfrm>
          <a:prstGeom prst="rect">
            <a:avLst/>
          </a:prstGeom>
          <a:noFill/>
        </p:spPr>
        <p:txBody>
          <a:bodyPr wrap="square" rtlCol="0">
            <a:spAutoFit/>
          </a:bodyPr>
          <a:lstStyle/>
          <a:p>
            <a:r>
              <a:rPr lang="es-ES" dirty="0" err="1">
                <a:latin typeface="Comfortaa" pitchFamily="2" charset="0"/>
              </a:rPr>
              <a:t>Sequential</a:t>
            </a:r>
            <a:r>
              <a:rPr lang="es-ES" dirty="0">
                <a:latin typeface="Comfortaa" pitchFamily="2" charset="0"/>
              </a:rPr>
              <a:t> </a:t>
            </a:r>
            <a:r>
              <a:rPr lang="es-ES" dirty="0" err="1">
                <a:latin typeface="Comfortaa" pitchFamily="2" charset="0"/>
              </a:rPr>
              <a:t>network</a:t>
            </a:r>
            <a:endParaRPr lang="en-US" dirty="0">
              <a:latin typeface="Comfortaa" pitchFamily="2" charset="0"/>
            </a:endParaRPr>
          </a:p>
        </p:txBody>
      </p:sp>
      <p:sp>
        <p:nvSpPr>
          <p:cNvPr id="21" name="Flecha: cheurón 20">
            <a:extLst>
              <a:ext uri="{FF2B5EF4-FFF2-40B4-BE49-F238E27FC236}">
                <a16:creationId xmlns:a16="http://schemas.microsoft.com/office/drawing/2014/main" id="{D8D233AF-634F-4776-9925-2F1D38873392}"/>
              </a:ext>
            </a:extLst>
          </p:cNvPr>
          <p:cNvSpPr/>
          <p:nvPr/>
        </p:nvSpPr>
        <p:spPr>
          <a:xfrm>
            <a:off x="1315026" y="4070176"/>
            <a:ext cx="331470" cy="270841"/>
          </a:xfrm>
          <a:prstGeom prst="chevron">
            <a:avLst/>
          </a:prstGeom>
          <a:solidFill>
            <a:srgbClr val="2D6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uadroTexto 21">
            <a:extLst>
              <a:ext uri="{FF2B5EF4-FFF2-40B4-BE49-F238E27FC236}">
                <a16:creationId xmlns:a16="http://schemas.microsoft.com/office/drawing/2014/main" id="{7492E377-C6F2-4FA3-95BC-50671C90FC6E}"/>
              </a:ext>
            </a:extLst>
          </p:cNvPr>
          <p:cNvSpPr txBox="1"/>
          <p:nvPr/>
        </p:nvSpPr>
        <p:spPr>
          <a:xfrm>
            <a:off x="4759563" y="4041102"/>
            <a:ext cx="7840730" cy="338554"/>
          </a:xfrm>
          <a:prstGeom prst="rect">
            <a:avLst/>
          </a:prstGeom>
          <a:noFill/>
        </p:spPr>
        <p:txBody>
          <a:bodyPr wrap="square" rtlCol="0">
            <a:spAutoFit/>
          </a:bodyPr>
          <a:lstStyle/>
          <a:p>
            <a:r>
              <a:rPr lang="es-ES" sz="1600" dirty="0">
                <a:latin typeface="Comfortaa" pitchFamily="2" charset="0"/>
              </a:rPr>
              <a:t>Use </a:t>
            </a:r>
            <a:r>
              <a:rPr lang="es-ES" sz="1600" dirty="0" err="1">
                <a:latin typeface="Comfortaa" pitchFamily="2" charset="0"/>
              </a:rPr>
              <a:t>memory</a:t>
            </a:r>
            <a:r>
              <a:rPr lang="es-ES" sz="1600" dirty="0">
                <a:latin typeface="Comfortaa" pitchFamily="2" charset="0"/>
              </a:rPr>
              <a:t> (notes </a:t>
            </a:r>
            <a:r>
              <a:rPr lang="es-ES" sz="1600" dirty="0" err="1">
                <a:latin typeface="Comfortaa" pitchFamily="2" charset="0"/>
              </a:rPr>
              <a:t>already</a:t>
            </a:r>
            <a:r>
              <a:rPr lang="es-ES" sz="1600" dirty="0">
                <a:latin typeface="Comfortaa" pitchFamily="2" charset="0"/>
              </a:rPr>
              <a:t> </a:t>
            </a:r>
            <a:r>
              <a:rPr lang="es-ES" sz="1600" dirty="0" err="1">
                <a:latin typeface="Comfortaa" pitchFamily="2" charset="0"/>
              </a:rPr>
              <a:t>produced</a:t>
            </a:r>
            <a:r>
              <a:rPr lang="es-ES" sz="1600" dirty="0">
                <a:latin typeface="Comfortaa" pitchFamily="2" charset="0"/>
              </a:rPr>
              <a:t>) by </a:t>
            </a:r>
            <a:r>
              <a:rPr lang="es-ES" sz="1600" dirty="0" err="1">
                <a:latin typeface="Comfortaa" pitchFamily="2" charset="0"/>
              </a:rPr>
              <a:t>feedback</a:t>
            </a:r>
            <a:r>
              <a:rPr lang="es-ES" sz="1600" dirty="0">
                <a:latin typeface="Comfortaa" pitchFamily="2" charset="0"/>
              </a:rPr>
              <a:t> </a:t>
            </a:r>
            <a:r>
              <a:rPr lang="es-ES" sz="1600" dirty="0" err="1">
                <a:latin typeface="Comfortaa" pitchFamily="2" charset="0"/>
              </a:rPr>
              <a:t>connections</a:t>
            </a:r>
            <a:endParaRPr lang="en-US" sz="1600" dirty="0">
              <a:latin typeface="Comfortaa" pitchFamily="2" charset="0"/>
            </a:endParaRPr>
          </a:p>
        </p:txBody>
      </p:sp>
      <p:cxnSp>
        <p:nvCxnSpPr>
          <p:cNvPr id="23" name="Conector recto de flecha 22">
            <a:extLst>
              <a:ext uri="{FF2B5EF4-FFF2-40B4-BE49-F238E27FC236}">
                <a16:creationId xmlns:a16="http://schemas.microsoft.com/office/drawing/2014/main" id="{252E1138-0A7A-4193-B4E3-9913C94D5A2B}"/>
              </a:ext>
            </a:extLst>
          </p:cNvPr>
          <p:cNvCxnSpPr>
            <a:cxnSpLocks/>
          </p:cNvCxnSpPr>
          <p:nvPr/>
        </p:nvCxnSpPr>
        <p:spPr>
          <a:xfrm flipV="1">
            <a:off x="4259485" y="4203888"/>
            <a:ext cx="421131" cy="3542"/>
          </a:xfrm>
          <a:prstGeom prst="straightConnector1">
            <a:avLst/>
          </a:prstGeom>
          <a:ln w="22225">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CuadroTexto 23">
            <a:extLst>
              <a:ext uri="{FF2B5EF4-FFF2-40B4-BE49-F238E27FC236}">
                <a16:creationId xmlns:a16="http://schemas.microsoft.com/office/drawing/2014/main" id="{40F4D371-96A9-4FB6-9568-D855A769D6DE}"/>
              </a:ext>
            </a:extLst>
          </p:cNvPr>
          <p:cNvSpPr txBox="1"/>
          <p:nvPr/>
        </p:nvSpPr>
        <p:spPr>
          <a:xfrm>
            <a:off x="1738281" y="5689103"/>
            <a:ext cx="4060635" cy="369332"/>
          </a:xfrm>
          <a:prstGeom prst="rect">
            <a:avLst/>
          </a:prstGeom>
          <a:noFill/>
        </p:spPr>
        <p:txBody>
          <a:bodyPr wrap="square" rtlCol="0">
            <a:spAutoFit/>
          </a:bodyPr>
          <a:lstStyle/>
          <a:p>
            <a:r>
              <a:rPr lang="es-ES" dirty="0">
                <a:latin typeface="Comfortaa" pitchFamily="2" charset="0"/>
              </a:rPr>
              <a:t>CONCERT Network [</a:t>
            </a:r>
            <a:r>
              <a:rPr lang="es-ES" dirty="0" err="1">
                <a:latin typeface="Comfortaa" pitchFamily="2" charset="0"/>
              </a:rPr>
              <a:t>Elman</a:t>
            </a:r>
            <a:r>
              <a:rPr lang="es-ES" dirty="0">
                <a:latin typeface="Comfortaa" pitchFamily="2" charset="0"/>
              </a:rPr>
              <a:t>, 1990]</a:t>
            </a:r>
            <a:endParaRPr lang="en-US" dirty="0">
              <a:latin typeface="Comfortaa" pitchFamily="2" charset="0"/>
            </a:endParaRPr>
          </a:p>
        </p:txBody>
      </p:sp>
      <p:sp>
        <p:nvSpPr>
          <p:cNvPr id="25" name="Flecha: cheurón 24">
            <a:extLst>
              <a:ext uri="{FF2B5EF4-FFF2-40B4-BE49-F238E27FC236}">
                <a16:creationId xmlns:a16="http://schemas.microsoft.com/office/drawing/2014/main" id="{CEC0B484-95F0-4AA4-A743-033B9A5A0102}"/>
              </a:ext>
            </a:extLst>
          </p:cNvPr>
          <p:cNvSpPr/>
          <p:nvPr/>
        </p:nvSpPr>
        <p:spPr>
          <a:xfrm>
            <a:off x="1315026" y="5741427"/>
            <a:ext cx="331470" cy="270841"/>
          </a:xfrm>
          <a:prstGeom prst="chevron">
            <a:avLst/>
          </a:prstGeom>
          <a:solidFill>
            <a:srgbClr val="2D6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6" name="Conector recto de flecha 25">
            <a:extLst>
              <a:ext uri="{FF2B5EF4-FFF2-40B4-BE49-F238E27FC236}">
                <a16:creationId xmlns:a16="http://schemas.microsoft.com/office/drawing/2014/main" id="{BDC418A5-D486-4A3E-9B0C-46ECDD89A651}"/>
              </a:ext>
            </a:extLst>
          </p:cNvPr>
          <p:cNvCxnSpPr>
            <a:cxnSpLocks/>
          </p:cNvCxnSpPr>
          <p:nvPr/>
        </p:nvCxnSpPr>
        <p:spPr>
          <a:xfrm flipV="1">
            <a:off x="5798916" y="5874280"/>
            <a:ext cx="421131" cy="3542"/>
          </a:xfrm>
          <a:prstGeom prst="straightConnector1">
            <a:avLst/>
          </a:prstGeom>
          <a:ln w="22225">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CuadroTexto 26">
            <a:extLst>
              <a:ext uri="{FF2B5EF4-FFF2-40B4-BE49-F238E27FC236}">
                <a16:creationId xmlns:a16="http://schemas.microsoft.com/office/drawing/2014/main" id="{CD8B3D76-B10D-4591-8042-1A247255282B}"/>
              </a:ext>
            </a:extLst>
          </p:cNvPr>
          <p:cNvSpPr txBox="1"/>
          <p:nvPr/>
        </p:nvSpPr>
        <p:spPr>
          <a:xfrm>
            <a:off x="6273641" y="5698796"/>
            <a:ext cx="3585910" cy="338554"/>
          </a:xfrm>
          <a:prstGeom prst="rect">
            <a:avLst/>
          </a:prstGeom>
          <a:noFill/>
        </p:spPr>
        <p:txBody>
          <a:bodyPr wrap="square" rtlCol="0">
            <a:spAutoFit/>
          </a:bodyPr>
          <a:lstStyle/>
          <a:p>
            <a:r>
              <a:rPr lang="es-ES" sz="1600" dirty="0">
                <a:latin typeface="Comfortaa" pitchFamily="2" charset="0"/>
              </a:rPr>
              <a:t>Continues a </a:t>
            </a:r>
            <a:r>
              <a:rPr lang="es-ES" sz="1600" dirty="0" err="1">
                <a:latin typeface="Comfortaa" pitchFamily="2" charset="0"/>
              </a:rPr>
              <a:t>sequence</a:t>
            </a:r>
            <a:r>
              <a:rPr lang="es-ES" sz="1600" dirty="0">
                <a:latin typeface="Comfortaa" pitchFamily="2" charset="0"/>
              </a:rPr>
              <a:t> of notes</a:t>
            </a:r>
            <a:endParaRPr lang="en-US" sz="1600" dirty="0">
              <a:latin typeface="Comfortaa" pitchFamily="2" charset="0"/>
            </a:endParaRPr>
          </a:p>
        </p:txBody>
      </p:sp>
      <p:sp>
        <p:nvSpPr>
          <p:cNvPr id="28" name="CuadroTexto 27">
            <a:extLst>
              <a:ext uri="{FF2B5EF4-FFF2-40B4-BE49-F238E27FC236}">
                <a16:creationId xmlns:a16="http://schemas.microsoft.com/office/drawing/2014/main" id="{76AC3EE0-AB37-4E92-8958-A261F904BBDF}"/>
              </a:ext>
            </a:extLst>
          </p:cNvPr>
          <p:cNvSpPr txBox="1"/>
          <p:nvPr/>
        </p:nvSpPr>
        <p:spPr>
          <a:xfrm>
            <a:off x="6273641" y="6000911"/>
            <a:ext cx="5647849" cy="338554"/>
          </a:xfrm>
          <a:prstGeom prst="rect">
            <a:avLst/>
          </a:prstGeom>
          <a:noFill/>
        </p:spPr>
        <p:txBody>
          <a:bodyPr wrap="square" rtlCol="0">
            <a:spAutoFit/>
          </a:bodyPr>
          <a:lstStyle/>
          <a:p>
            <a:r>
              <a:rPr lang="es-ES" sz="1600" dirty="0">
                <a:latin typeface="Comfortaa" pitchFamily="2" charset="0"/>
              </a:rPr>
              <a:t>Output is the </a:t>
            </a:r>
            <a:r>
              <a:rPr lang="es-ES" sz="1600" dirty="0" err="1">
                <a:latin typeface="Comfortaa" pitchFamily="2" charset="0"/>
              </a:rPr>
              <a:t>probability</a:t>
            </a:r>
            <a:r>
              <a:rPr lang="es-ES" sz="1600" dirty="0">
                <a:latin typeface="Comfortaa" pitchFamily="2" charset="0"/>
              </a:rPr>
              <a:t> </a:t>
            </a:r>
            <a:r>
              <a:rPr lang="es-ES" sz="1600" dirty="0" err="1">
                <a:latin typeface="Comfortaa" pitchFamily="2" charset="0"/>
              </a:rPr>
              <a:t>dist</a:t>
            </a:r>
            <a:r>
              <a:rPr lang="es-ES" sz="1600" dirty="0">
                <a:latin typeface="Comfortaa" pitchFamily="2" charset="0"/>
              </a:rPr>
              <a:t>. </a:t>
            </a:r>
            <a:r>
              <a:rPr lang="es-ES" sz="1600" dirty="0" err="1">
                <a:latin typeface="Comfortaa" pitchFamily="2" charset="0"/>
              </a:rPr>
              <a:t>over</a:t>
            </a:r>
            <a:r>
              <a:rPr lang="es-ES" sz="1600" dirty="0">
                <a:latin typeface="Comfortaa" pitchFamily="2" charset="0"/>
              </a:rPr>
              <a:t> the candidates</a:t>
            </a:r>
            <a:endParaRPr lang="en-US" sz="1600" dirty="0">
              <a:latin typeface="Comfortaa" pitchFamily="2" charset="0"/>
            </a:endParaRPr>
          </a:p>
        </p:txBody>
      </p:sp>
      <p:cxnSp>
        <p:nvCxnSpPr>
          <p:cNvPr id="29" name="Conector recto de flecha 28">
            <a:extLst>
              <a:ext uri="{FF2B5EF4-FFF2-40B4-BE49-F238E27FC236}">
                <a16:creationId xmlns:a16="http://schemas.microsoft.com/office/drawing/2014/main" id="{CC799A1A-3828-457F-91DC-26F7E911275A}"/>
              </a:ext>
            </a:extLst>
          </p:cNvPr>
          <p:cNvCxnSpPr>
            <a:cxnSpLocks/>
            <a:endCxn id="28" idx="1"/>
          </p:cNvCxnSpPr>
          <p:nvPr/>
        </p:nvCxnSpPr>
        <p:spPr>
          <a:xfrm>
            <a:off x="5800236" y="5984314"/>
            <a:ext cx="473405" cy="185874"/>
          </a:xfrm>
          <a:prstGeom prst="straightConnector1">
            <a:avLst/>
          </a:prstGeom>
          <a:ln w="22225">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2485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E7AEE272-EF38-4E7E-8261-A1656942A452}"/>
              </a:ext>
            </a:extLst>
          </p:cNvPr>
          <p:cNvSpPr/>
          <p:nvPr/>
        </p:nvSpPr>
        <p:spPr>
          <a:xfrm>
            <a:off x="0" y="-11293"/>
            <a:ext cx="12192000" cy="1000177"/>
          </a:xfrm>
          <a:prstGeom prst="rect">
            <a:avLst/>
          </a:prstGeom>
          <a:solidFill>
            <a:srgbClr val="E1E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adroTexto 9">
            <a:extLst>
              <a:ext uri="{FF2B5EF4-FFF2-40B4-BE49-F238E27FC236}">
                <a16:creationId xmlns:a16="http://schemas.microsoft.com/office/drawing/2014/main" id="{D46BFE0F-F722-46C1-8118-D4D286A8BE65}"/>
              </a:ext>
            </a:extLst>
          </p:cNvPr>
          <p:cNvSpPr txBox="1"/>
          <p:nvPr/>
        </p:nvSpPr>
        <p:spPr>
          <a:xfrm>
            <a:off x="406239" y="203615"/>
            <a:ext cx="10623711" cy="646331"/>
          </a:xfrm>
          <a:prstGeom prst="rect">
            <a:avLst/>
          </a:prstGeom>
          <a:noFill/>
        </p:spPr>
        <p:txBody>
          <a:bodyPr wrap="square">
            <a:spAutoFit/>
          </a:bodyPr>
          <a:lstStyle/>
          <a:p>
            <a:r>
              <a:rPr lang="es-ES" sz="3600" dirty="0">
                <a:latin typeface="Comfortaa" pitchFamily="2" charset="0"/>
              </a:rPr>
              <a:t>M</a:t>
            </a:r>
            <a:r>
              <a:rPr lang="en-US" sz="3600" dirty="0" err="1">
                <a:latin typeface="Comfortaa" pitchFamily="2" charset="0"/>
              </a:rPr>
              <a:t>usic</a:t>
            </a:r>
            <a:r>
              <a:rPr lang="en-US" sz="3600" dirty="0">
                <a:latin typeface="Comfortaa" pitchFamily="2" charset="0"/>
              </a:rPr>
              <a:t> composition with DL: Dimensions</a:t>
            </a:r>
          </a:p>
        </p:txBody>
      </p:sp>
      <p:sp>
        <p:nvSpPr>
          <p:cNvPr id="11" name="Rectángulo 10">
            <a:extLst>
              <a:ext uri="{FF2B5EF4-FFF2-40B4-BE49-F238E27FC236}">
                <a16:creationId xmlns:a16="http://schemas.microsoft.com/office/drawing/2014/main" id="{DCF1A64E-AD8A-4DD2-B5B2-2E3005B04EF5}"/>
              </a:ext>
            </a:extLst>
          </p:cNvPr>
          <p:cNvSpPr/>
          <p:nvPr/>
        </p:nvSpPr>
        <p:spPr>
          <a:xfrm>
            <a:off x="0" y="6368967"/>
            <a:ext cx="12192000" cy="509289"/>
          </a:xfrm>
          <a:prstGeom prst="rect">
            <a:avLst/>
          </a:prstGeom>
          <a:solidFill>
            <a:srgbClr val="E1E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uadroTexto 11">
            <a:extLst>
              <a:ext uri="{FF2B5EF4-FFF2-40B4-BE49-F238E27FC236}">
                <a16:creationId xmlns:a16="http://schemas.microsoft.com/office/drawing/2014/main" id="{7B2C9F6B-9D8A-4989-9D5A-72D5EFABC24D}"/>
              </a:ext>
            </a:extLst>
          </p:cNvPr>
          <p:cNvSpPr txBox="1"/>
          <p:nvPr/>
        </p:nvSpPr>
        <p:spPr>
          <a:xfrm>
            <a:off x="8016200" y="6438963"/>
            <a:ext cx="4046299" cy="307777"/>
          </a:xfrm>
          <a:prstGeom prst="rect">
            <a:avLst/>
          </a:prstGeom>
          <a:noFill/>
        </p:spPr>
        <p:txBody>
          <a:bodyPr wrap="none" rtlCol="0">
            <a:spAutoFit/>
          </a:bodyPr>
          <a:lstStyle/>
          <a:p>
            <a:pPr algn="ctr"/>
            <a:r>
              <a:rPr lang="es-ES" sz="1400" dirty="0">
                <a:solidFill>
                  <a:schemeClr val="tx1">
                    <a:lumMod val="75000"/>
                    <a:lumOff val="25000"/>
                  </a:schemeClr>
                </a:solidFill>
                <a:latin typeface="Comfortaa" pitchFamily="2" charset="0"/>
              </a:rPr>
              <a:t>Carlos </a:t>
            </a:r>
            <a:r>
              <a:rPr lang="es-ES" sz="1400" dirty="0" err="1">
                <a:solidFill>
                  <a:schemeClr val="tx1">
                    <a:lumMod val="75000"/>
                    <a:lumOff val="25000"/>
                  </a:schemeClr>
                </a:solidFill>
                <a:latin typeface="Comfortaa" pitchFamily="2" charset="0"/>
              </a:rPr>
              <a:t>Hernandez</a:t>
            </a:r>
            <a:r>
              <a:rPr lang="es-ES" sz="1400" dirty="0">
                <a:solidFill>
                  <a:schemeClr val="tx1">
                    <a:lumMod val="75000"/>
                    <a:lumOff val="25000"/>
                  </a:schemeClr>
                </a:solidFill>
                <a:latin typeface="Comfortaa" pitchFamily="2" charset="0"/>
              </a:rPr>
              <a:t>-Olivan, </a:t>
            </a:r>
            <a:r>
              <a:rPr lang="es-ES" sz="1400" dirty="0" err="1">
                <a:solidFill>
                  <a:schemeClr val="tx1">
                    <a:lumMod val="75000"/>
                    <a:lumOff val="25000"/>
                  </a:schemeClr>
                </a:solidFill>
                <a:latin typeface="Comfortaa" pitchFamily="2" charset="0"/>
              </a:rPr>
              <a:t>Jose</a:t>
            </a:r>
            <a:r>
              <a:rPr lang="es-ES" sz="1400" dirty="0">
                <a:solidFill>
                  <a:schemeClr val="tx1">
                    <a:lumMod val="75000"/>
                    <a:lumOff val="25000"/>
                  </a:schemeClr>
                </a:solidFill>
                <a:latin typeface="Comfortaa" pitchFamily="2" charset="0"/>
              </a:rPr>
              <a:t> R. </a:t>
            </a:r>
            <a:r>
              <a:rPr lang="es-ES" sz="1400" dirty="0" err="1">
                <a:solidFill>
                  <a:schemeClr val="tx1">
                    <a:lumMod val="75000"/>
                    <a:lumOff val="25000"/>
                  </a:schemeClr>
                </a:solidFill>
                <a:latin typeface="Comfortaa" pitchFamily="2" charset="0"/>
              </a:rPr>
              <a:t>Beltran</a:t>
            </a:r>
            <a:endParaRPr lang="es-ES" sz="1400" dirty="0">
              <a:solidFill>
                <a:schemeClr val="tx1">
                  <a:lumMod val="75000"/>
                  <a:lumOff val="25000"/>
                </a:schemeClr>
              </a:solidFill>
              <a:latin typeface="Comfortaa" pitchFamily="2" charset="0"/>
            </a:endParaRPr>
          </a:p>
        </p:txBody>
      </p:sp>
      <p:pic>
        <p:nvPicPr>
          <p:cNvPr id="13" name="Picture 4" descr="Ayudas de la Universidad de Zaragoza para alumnos no residentes no  comunitarios | Información académica">
            <a:extLst>
              <a:ext uri="{FF2B5EF4-FFF2-40B4-BE49-F238E27FC236}">
                <a16:creationId xmlns:a16="http://schemas.microsoft.com/office/drawing/2014/main" id="{F1A72F88-1CA8-4EE6-A02B-CD2E96351CD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6274565"/>
            <a:ext cx="1931670" cy="709888"/>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a16="http://schemas.microsoft.com/office/drawing/2014/main" id="{2654B221-D8B1-4E42-9333-6DFDEA7C1096}"/>
              </a:ext>
            </a:extLst>
          </p:cNvPr>
          <p:cNvSpPr txBox="1"/>
          <p:nvPr/>
        </p:nvSpPr>
        <p:spPr>
          <a:xfrm>
            <a:off x="5188769" y="6476552"/>
            <a:ext cx="756938" cy="307777"/>
          </a:xfrm>
          <a:prstGeom prst="rect">
            <a:avLst/>
          </a:prstGeom>
          <a:noFill/>
        </p:spPr>
        <p:txBody>
          <a:bodyPr wrap="none" rtlCol="0">
            <a:spAutoFit/>
          </a:bodyPr>
          <a:lstStyle/>
          <a:p>
            <a:pPr algn="ctr"/>
            <a:r>
              <a:rPr lang="es-ES" sz="1400" dirty="0">
                <a:solidFill>
                  <a:schemeClr val="tx1">
                    <a:lumMod val="75000"/>
                    <a:lumOff val="25000"/>
                  </a:schemeClr>
                </a:solidFill>
                <a:latin typeface="Comfortaa" pitchFamily="2" charset="0"/>
              </a:rPr>
              <a:t>17 / 33</a:t>
            </a:r>
          </a:p>
        </p:txBody>
      </p:sp>
      <p:sp>
        <p:nvSpPr>
          <p:cNvPr id="16" name="Rectángulo: esquinas redondeadas 15">
            <a:extLst>
              <a:ext uri="{FF2B5EF4-FFF2-40B4-BE49-F238E27FC236}">
                <a16:creationId xmlns:a16="http://schemas.microsoft.com/office/drawing/2014/main" id="{3337A051-7C91-45C7-A763-48DE52DA213B}"/>
              </a:ext>
            </a:extLst>
          </p:cNvPr>
          <p:cNvSpPr/>
          <p:nvPr/>
        </p:nvSpPr>
        <p:spPr>
          <a:xfrm>
            <a:off x="8433762" y="1886664"/>
            <a:ext cx="3426009" cy="1520054"/>
          </a:xfrm>
          <a:prstGeom prst="roundRect">
            <a:avLst>
              <a:gd name="adj" fmla="val 6811"/>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ángulo: esquinas redondeadas 21">
            <a:extLst>
              <a:ext uri="{FF2B5EF4-FFF2-40B4-BE49-F238E27FC236}">
                <a16:creationId xmlns:a16="http://schemas.microsoft.com/office/drawing/2014/main" id="{8F6C0447-DB45-413E-A7A9-AC672BD57E5D}"/>
              </a:ext>
            </a:extLst>
          </p:cNvPr>
          <p:cNvSpPr/>
          <p:nvPr/>
        </p:nvSpPr>
        <p:spPr>
          <a:xfrm>
            <a:off x="496833" y="1892937"/>
            <a:ext cx="3411645" cy="1536063"/>
          </a:xfrm>
          <a:prstGeom prst="roundRect">
            <a:avLst>
              <a:gd name="adj" fmla="val 6811"/>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A3CC4"/>
              </a:solidFill>
              <a:latin typeface="Comfortaa" pitchFamily="2" charset="0"/>
            </a:endParaRPr>
          </a:p>
        </p:txBody>
      </p:sp>
      <p:sp>
        <p:nvSpPr>
          <p:cNvPr id="24" name="CuadroTexto 23">
            <a:extLst>
              <a:ext uri="{FF2B5EF4-FFF2-40B4-BE49-F238E27FC236}">
                <a16:creationId xmlns:a16="http://schemas.microsoft.com/office/drawing/2014/main" id="{43899873-7180-41E8-9E65-CA553BBB15E0}"/>
              </a:ext>
            </a:extLst>
          </p:cNvPr>
          <p:cNvSpPr txBox="1"/>
          <p:nvPr/>
        </p:nvSpPr>
        <p:spPr>
          <a:xfrm>
            <a:off x="8500442" y="1934526"/>
            <a:ext cx="2030131" cy="369332"/>
          </a:xfrm>
          <a:prstGeom prst="rect">
            <a:avLst/>
          </a:prstGeom>
          <a:noFill/>
        </p:spPr>
        <p:txBody>
          <a:bodyPr wrap="square">
            <a:spAutoFit/>
          </a:bodyPr>
          <a:lstStyle/>
          <a:p>
            <a:r>
              <a:rPr lang="en-US" b="1" dirty="0">
                <a:solidFill>
                  <a:srgbClr val="2D699F"/>
                </a:solidFill>
                <a:latin typeface="Comfortaa" pitchFamily="2" charset="0"/>
              </a:rPr>
              <a:t>OBJECTIVE</a:t>
            </a:r>
            <a:endParaRPr lang="en-US" b="1" dirty="0">
              <a:solidFill>
                <a:srgbClr val="2D699F"/>
              </a:solidFill>
            </a:endParaRPr>
          </a:p>
        </p:txBody>
      </p:sp>
      <p:sp>
        <p:nvSpPr>
          <p:cNvPr id="25" name="CuadroTexto 24">
            <a:extLst>
              <a:ext uri="{FF2B5EF4-FFF2-40B4-BE49-F238E27FC236}">
                <a16:creationId xmlns:a16="http://schemas.microsoft.com/office/drawing/2014/main" id="{241170EA-E974-48D0-AD66-002F7F52D013}"/>
              </a:ext>
            </a:extLst>
          </p:cNvPr>
          <p:cNvSpPr txBox="1"/>
          <p:nvPr/>
        </p:nvSpPr>
        <p:spPr>
          <a:xfrm>
            <a:off x="565971" y="1977448"/>
            <a:ext cx="2783795" cy="369332"/>
          </a:xfrm>
          <a:prstGeom prst="rect">
            <a:avLst/>
          </a:prstGeom>
          <a:noFill/>
        </p:spPr>
        <p:txBody>
          <a:bodyPr wrap="square">
            <a:spAutoFit/>
          </a:bodyPr>
          <a:lstStyle/>
          <a:p>
            <a:r>
              <a:rPr lang="en-US" sz="1800" b="1" dirty="0">
                <a:solidFill>
                  <a:srgbClr val="2D699F"/>
                </a:solidFill>
                <a:latin typeface="Comfortaa" pitchFamily="2" charset="0"/>
              </a:rPr>
              <a:t>REPRESENTATION</a:t>
            </a:r>
            <a:endParaRPr lang="en-US" b="1" dirty="0">
              <a:solidFill>
                <a:srgbClr val="2D699F"/>
              </a:solidFill>
            </a:endParaRPr>
          </a:p>
        </p:txBody>
      </p:sp>
      <p:sp>
        <p:nvSpPr>
          <p:cNvPr id="39" name="Rectángulo: esquinas redondeadas 38">
            <a:extLst>
              <a:ext uri="{FF2B5EF4-FFF2-40B4-BE49-F238E27FC236}">
                <a16:creationId xmlns:a16="http://schemas.microsoft.com/office/drawing/2014/main" id="{7DC740EF-8B1E-4C1D-84BE-BDE33964AE90}"/>
              </a:ext>
            </a:extLst>
          </p:cNvPr>
          <p:cNvSpPr/>
          <p:nvPr/>
        </p:nvSpPr>
        <p:spPr>
          <a:xfrm>
            <a:off x="4470338" y="1882054"/>
            <a:ext cx="3445512" cy="1524664"/>
          </a:xfrm>
          <a:prstGeom prst="roundRect">
            <a:avLst>
              <a:gd name="adj" fmla="val 7641"/>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uadroTexto 39">
            <a:extLst>
              <a:ext uri="{FF2B5EF4-FFF2-40B4-BE49-F238E27FC236}">
                <a16:creationId xmlns:a16="http://schemas.microsoft.com/office/drawing/2014/main" id="{EF1CA2DF-4296-4103-A92F-B9B2D242959D}"/>
              </a:ext>
            </a:extLst>
          </p:cNvPr>
          <p:cNvSpPr txBox="1"/>
          <p:nvPr/>
        </p:nvSpPr>
        <p:spPr>
          <a:xfrm>
            <a:off x="4554048" y="1966564"/>
            <a:ext cx="3361802" cy="369332"/>
          </a:xfrm>
          <a:prstGeom prst="rect">
            <a:avLst/>
          </a:prstGeom>
          <a:noFill/>
        </p:spPr>
        <p:txBody>
          <a:bodyPr wrap="square">
            <a:spAutoFit/>
          </a:bodyPr>
          <a:lstStyle/>
          <a:p>
            <a:r>
              <a:rPr lang="es-ES" b="1" dirty="0">
                <a:solidFill>
                  <a:srgbClr val="2D699F"/>
                </a:solidFill>
                <a:latin typeface="Comfortaa" pitchFamily="2" charset="0"/>
              </a:rPr>
              <a:t>N</a:t>
            </a:r>
            <a:r>
              <a:rPr lang="en-US" b="1" dirty="0">
                <a:solidFill>
                  <a:srgbClr val="2D699F"/>
                </a:solidFill>
                <a:latin typeface="Comfortaa" pitchFamily="2" charset="0"/>
              </a:rPr>
              <a:t>N ARCHITECTURE</a:t>
            </a:r>
            <a:endParaRPr lang="en-US" b="1" dirty="0">
              <a:solidFill>
                <a:srgbClr val="2D699F"/>
              </a:solidFill>
            </a:endParaRPr>
          </a:p>
        </p:txBody>
      </p:sp>
      <p:sp>
        <p:nvSpPr>
          <p:cNvPr id="66" name="Rectángulo: esquinas redondeadas 65">
            <a:extLst>
              <a:ext uri="{FF2B5EF4-FFF2-40B4-BE49-F238E27FC236}">
                <a16:creationId xmlns:a16="http://schemas.microsoft.com/office/drawing/2014/main" id="{40ECB04C-E818-48D5-ADCC-41C2EDF9066A}"/>
              </a:ext>
            </a:extLst>
          </p:cNvPr>
          <p:cNvSpPr/>
          <p:nvPr/>
        </p:nvSpPr>
        <p:spPr>
          <a:xfrm>
            <a:off x="6193094" y="3996426"/>
            <a:ext cx="3445512" cy="1538920"/>
          </a:xfrm>
          <a:prstGeom prst="roundRect">
            <a:avLst>
              <a:gd name="adj" fmla="val 6811"/>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CuadroTexto 66">
            <a:extLst>
              <a:ext uri="{FF2B5EF4-FFF2-40B4-BE49-F238E27FC236}">
                <a16:creationId xmlns:a16="http://schemas.microsoft.com/office/drawing/2014/main" id="{AF1243BE-140D-4084-8E29-4BCDC593F322}"/>
              </a:ext>
            </a:extLst>
          </p:cNvPr>
          <p:cNvSpPr txBox="1"/>
          <p:nvPr/>
        </p:nvSpPr>
        <p:spPr>
          <a:xfrm>
            <a:off x="6276804" y="4107808"/>
            <a:ext cx="2783795" cy="369332"/>
          </a:xfrm>
          <a:prstGeom prst="rect">
            <a:avLst/>
          </a:prstGeom>
          <a:noFill/>
        </p:spPr>
        <p:txBody>
          <a:bodyPr wrap="square">
            <a:spAutoFit/>
          </a:bodyPr>
          <a:lstStyle/>
          <a:p>
            <a:r>
              <a:rPr lang="en-US" sz="1800" b="1" dirty="0">
                <a:solidFill>
                  <a:srgbClr val="2D699F"/>
                </a:solidFill>
                <a:latin typeface="Comfortaa" pitchFamily="2" charset="0"/>
              </a:rPr>
              <a:t>STRATEGY</a:t>
            </a:r>
            <a:endParaRPr lang="en-US" b="1" dirty="0">
              <a:solidFill>
                <a:srgbClr val="2D699F"/>
              </a:solidFill>
            </a:endParaRPr>
          </a:p>
        </p:txBody>
      </p:sp>
      <p:pic>
        <p:nvPicPr>
          <p:cNvPr id="70" name="Imagen 69">
            <a:extLst>
              <a:ext uri="{FF2B5EF4-FFF2-40B4-BE49-F238E27FC236}">
                <a16:creationId xmlns:a16="http://schemas.microsoft.com/office/drawing/2014/main" id="{C316189A-B9D1-4FDA-AB9C-4EB2459D4202}"/>
              </a:ext>
            </a:extLst>
          </p:cNvPr>
          <p:cNvPicPr>
            <a:picLocks noChangeAspect="1"/>
          </p:cNvPicPr>
          <p:nvPr/>
        </p:nvPicPr>
        <p:blipFill>
          <a:blip r:embed="rId3"/>
          <a:stretch>
            <a:fillRect/>
          </a:stretch>
        </p:blipFill>
        <p:spPr>
          <a:xfrm>
            <a:off x="5776055" y="2469603"/>
            <a:ext cx="978950" cy="978950"/>
          </a:xfrm>
          <a:prstGeom prst="rect">
            <a:avLst/>
          </a:prstGeom>
        </p:spPr>
      </p:pic>
      <p:sp>
        <p:nvSpPr>
          <p:cNvPr id="71" name="CuadroTexto 70">
            <a:extLst>
              <a:ext uri="{FF2B5EF4-FFF2-40B4-BE49-F238E27FC236}">
                <a16:creationId xmlns:a16="http://schemas.microsoft.com/office/drawing/2014/main" id="{FB3C946A-BA96-4233-BF2B-1A1910033528}"/>
              </a:ext>
            </a:extLst>
          </p:cNvPr>
          <p:cNvSpPr txBox="1"/>
          <p:nvPr/>
        </p:nvSpPr>
        <p:spPr>
          <a:xfrm>
            <a:off x="6427747" y="4521344"/>
            <a:ext cx="1779820" cy="923330"/>
          </a:xfrm>
          <a:prstGeom prst="rect">
            <a:avLst/>
          </a:prstGeom>
          <a:noFill/>
        </p:spPr>
        <p:txBody>
          <a:bodyPr wrap="square">
            <a:spAutoFit/>
          </a:bodyPr>
          <a:lstStyle/>
          <a:p>
            <a:pPr algn="ctr"/>
            <a:r>
              <a:rPr lang="en-US" dirty="0">
                <a:solidFill>
                  <a:srgbClr val="8A3CC4"/>
                </a:solidFill>
                <a:latin typeface="Comfortaa" pitchFamily="2" charset="0"/>
              </a:rPr>
              <a:t>How Outputs are generated</a:t>
            </a:r>
          </a:p>
        </p:txBody>
      </p:sp>
      <p:sp>
        <p:nvSpPr>
          <p:cNvPr id="41" name="CuadroTexto 40">
            <a:extLst>
              <a:ext uri="{FF2B5EF4-FFF2-40B4-BE49-F238E27FC236}">
                <a16:creationId xmlns:a16="http://schemas.microsoft.com/office/drawing/2014/main" id="{0951EA4E-529B-4E3D-BC93-B9B10B5F7AB5}"/>
              </a:ext>
            </a:extLst>
          </p:cNvPr>
          <p:cNvSpPr txBox="1"/>
          <p:nvPr/>
        </p:nvSpPr>
        <p:spPr>
          <a:xfrm>
            <a:off x="406239" y="1110673"/>
            <a:ext cx="11656260" cy="369332"/>
          </a:xfrm>
          <a:prstGeom prst="rect">
            <a:avLst/>
          </a:prstGeom>
          <a:noFill/>
        </p:spPr>
        <p:txBody>
          <a:bodyPr wrap="square">
            <a:spAutoFit/>
          </a:bodyPr>
          <a:lstStyle/>
          <a:p>
            <a:r>
              <a:rPr lang="en-US" dirty="0">
                <a:solidFill>
                  <a:schemeClr val="accent1"/>
                </a:solidFill>
                <a:latin typeface="Comfortaa" pitchFamily="2" charset="0"/>
              </a:rPr>
              <a:t>[</a:t>
            </a:r>
            <a:r>
              <a:rPr lang="en-US" dirty="0" err="1">
                <a:solidFill>
                  <a:schemeClr val="accent1"/>
                </a:solidFill>
                <a:latin typeface="Comfortaa" pitchFamily="2" charset="0"/>
              </a:rPr>
              <a:t>Briot</a:t>
            </a:r>
            <a:r>
              <a:rPr lang="en-US" dirty="0">
                <a:solidFill>
                  <a:schemeClr val="accent1"/>
                </a:solidFill>
                <a:latin typeface="Comfortaa" pitchFamily="2" charset="0"/>
              </a:rPr>
              <a:t> et al., 2019] Deep Learning Techniques for Music Generation – A Survey</a:t>
            </a:r>
          </a:p>
        </p:txBody>
      </p:sp>
      <p:sp>
        <p:nvSpPr>
          <p:cNvPr id="42" name="Rectángulo: esquinas redondeadas 41">
            <a:extLst>
              <a:ext uri="{FF2B5EF4-FFF2-40B4-BE49-F238E27FC236}">
                <a16:creationId xmlns:a16="http://schemas.microsoft.com/office/drawing/2014/main" id="{F6B6DE8C-9F54-4BF1-BE6C-1CFD76938180}"/>
              </a:ext>
            </a:extLst>
          </p:cNvPr>
          <p:cNvSpPr/>
          <p:nvPr/>
        </p:nvSpPr>
        <p:spPr>
          <a:xfrm>
            <a:off x="2336192" y="3992991"/>
            <a:ext cx="3445512" cy="1536064"/>
          </a:xfrm>
          <a:prstGeom prst="roundRect">
            <a:avLst>
              <a:gd name="adj" fmla="val 6811"/>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uadroTexto 42">
            <a:extLst>
              <a:ext uri="{FF2B5EF4-FFF2-40B4-BE49-F238E27FC236}">
                <a16:creationId xmlns:a16="http://schemas.microsoft.com/office/drawing/2014/main" id="{44151985-55CF-4900-8256-261DDD8AAF76}"/>
              </a:ext>
            </a:extLst>
          </p:cNvPr>
          <p:cNvSpPr txBox="1"/>
          <p:nvPr/>
        </p:nvSpPr>
        <p:spPr>
          <a:xfrm>
            <a:off x="2419902" y="4104373"/>
            <a:ext cx="2783795" cy="369332"/>
          </a:xfrm>
          <a:prstGeom prst="rect">
            <a:avLst/>
          </a:prstGeom>
          <a:noFill/>
        </p:spPr>
        <p:txBody>
          <a:bodyPr wrap="square">
            <a:spAutoFit/>
          </a:bodyPr>
          <a:lstStyle/>
          <a:p>
            <a:r>
              <a:rPr lang="en-US" sz="1800" b="1" dirty="0">
                <a:solidFill>
                  <a:srgbClr val="2D699F"/>
                </a:solidFill>
                <a:latin typeface="Comfortaa" pitchFamily="2" charset="0"/>
              </a:rPr>
              <a:t>CHALLENGES</a:t>
            </a:r>
            <a:endParaRPr lang="en-US" b="1" dirty="0">
              <a:solidFill>
                <a:srgbClr val="2D699F"/>
              </a:solidFill>
            </a:endParaRPr>
          </a:p>
        </p:txBody>
      </p:sp>
      <p:sp>
        <p:nvSpPr>
          <p:cNvPr id="48" name="CuadroTexto 47">
            <a:extLst>
              <a:ext uri="{FF2B5EF4-FFF2-40B4-BE49-F238E27FC236}">
                <a16:creationId xmlns:a16="http://schemas.microsoft.com/office/drawing/2014/main" id="{DA625227-F603-43FA-A84A-C9E65AF0930D}"/>
              </a:ext>
            </a:extLst>
          </p:cNvPr>
          <p:cNvSpPr txBox="1"/>
          <p:nvPr/>
        </p:nvSpPr>
        <p:spPr>
          <a:xfrm>
            <a:off x="2570844" y="4517909"/>
            <a:ext cx="1785115" cy="646331"/>
          </a:xfrm>
          <a:prstGeom prst="rect">
            <a:avLst/>
          </a:prstGeom>
          <a:noFill/>
        </p:spPr>
        <p:txBody>
          <a:bodyPr wrap="square">
            <a:spAutoFit/>
          </a:bodyPr>
          <a:lstStyle/>
          <a:p>
            <a:pPr algn="ctr"/>
            <a:r>
              <a:rPr lang="en-US" dirty="0">
                <a:solidFill>
                  <a:srgbClr val="8A3CC4"/>
                </a:solidFill>
                <a:latin typeface="Comfortaa" pitchFamily="2" charset="0"/>
              </a:rPr>
              <a:t>Future Directions</a:t>
            </a:r>
          </a:p>
        </p:txBody>
      </p:sp>
      <p:sp>
        <p:nvSpPr>
          <p:cNvPr id="52" name="CuadroTexto 51">
            <a:extLst>
              <a:ext uri="{FF2B5EF4-FFF2-40B4-BE49-F238E27FC236}">
                <a16:creationId xmlns:a16="http://schemas.microsoft.com/office/drawing/2014/main" id="{07FC236D-9F07-470F-B4B8-0146C0A41277}"/>
              </a:ext>
            </a:extLst>
          </p:cNvPr>
          <p:cNvSpPr txBox="1"/>
          <p:nvPr/>
        </p:nvSpPr>
        <p:spPr>
          <a:xfrm>
            <a:off x="8407035" y="2335896"/>
            <a:ext cx="2168881" cy="923330"/>
          </a:xfrm>
          <a:prstGeom prst="rect">
            <a:avLst/>
          </a:prstGeom>
          <a:noFill/>
        </p:spPr>
        <p:txBody>
          <a:bodyPr wrap="square">
            <a:spAutoFit/>
          </a:bodyPr>
          <a:lstStyle/>
          <a:p>
            <a:pPr algn="ctr"/>
            <a:r>
              <a:rPr lang="en-US" dirty="0">
                <a:solidFill>
                  <a:srgbClr val="8A3CC4"/>
                </a:solidFill>
                <a:latin typeface="Comfortaa" pitchFamily="2" charset="0"/>
              </a:rPr>
              <a:t>Output</a:t>
            </a:r>
          </a:p>
          <a:p>
            <a:pPr algn="ctr"/>
            <a:r>
              <a:rPr lang="en-US" dirty="0">
                <a:solidFill>
                  <a:srgbClr val="8A3CC4"/>
                </a:solidFill>
                <a:latin typeface="Comfortaa" pitchFamily="2" charset="0"/>
              </a:rPr>
              <a:t>Texture and Form</a:t>
            </a:r>
            <a:endParaRPr lang="en-US" dirty="0">
              <a:solidFill>
                <a:srgbClr val="8A3CC4"/>
              </a:solidFill>
            </a:endParaRPr>
          </a:p>
        </p:txBody>
      </p:sp>
      <p:pic>
        <p:nvPicPr>
          <p:cNvPr id="4" name="Imagen 3">
            <a:extLst>
              <a:ext uri="{FF2B5EF4-FFF2-40B4-BE49-F238E27FC236}">
                <a16:creationId xmlns:a16="http://schemas.microsoft.com/office/drawing/2014/main" id="{9B9C86D2-075D-4465-8207-401BE86E002E}"/>
              </a:ext>
            </a:extLst>
          </p:cNvPr>
          <p:cNvPicPr>
            <a:picLocks noChangeAspect="1"/>
          </p:cNvPicPr>
          <p:nvPr/>
        </p:nvPicPr>
        <p:blipFill rotWithShape="1">
          <a:blip r:embed="rId4"/>
          <a:srcRect l="-428" t="1429" r="428" b="20748"/>
          <a:stretch/>
        </p:blipFill>
        <p:spPr>
          <a:xfrm>
            <a:off x="4355959" y="4380232"/>
            <a:ext cx="1302974" cy="1014018"/>
          </a:xfrm>
          <a:prstGeom prst="rect">
            <a:avLst/>
          </a:prstGeom>
        </p:spPr>
      </p:pic>
      <p:pic>
        <p:nvPicPr>
          <p:cNvPr id="8" name="Imagen 7">
            <a:extLst>
              <a:ext uri="{FF2B5EF4-FFF2-40B4-BE49-F238E27FC236}">
                <a16:creationId xmlns:a16="http://schemas.microsoft.com/office/drawing/2014/main" id="{3014FFE9-40F5-4CCC-9057-B902307A2045}"/>
              </a:ext>
            </a:extLst>
          </p:cNvPr>
          <p:cNvPicPr>
            <a:picLocks noChangeAspect="1"/>
          </p:cNvPicPr>
          <p:nvPr/>
        </p:nvPicPr>
        <p:blipFill rotWithShape="1">
          <a:blip r:embed="rId5"/>
          <a:srcRect b="24199"/>
          <a:stretch/>
        </p:blipFill>
        <p:spPr>
          <a:xfrm>
            <a:off x="8407035" y="4449070"/>
            <a:ext cx="1156099" cy="876341"/>
          </a:xfrm>
          <a:prstGeom prst="rect">
            <a:avLst/>
          </a:prstGeom>
        </p:spPr>
      </p:pic>
      <p:pic>
        <p:nvPicPr>
          <p:cNvPr id="54" name="Imagen 53">
            <a:extLst>
              <a:ext uri="{FF2B5EF4-FFF2-40B4-BE49-F238E27FC236}">
                <a16:creationId xmlns:a16="http://schemas.microsoft.com/office/drawing/2014/main" id="{07C508CB-E431-4282-BAA4-12A2457A1F27}"/>
              </a:ext>
            </a:extLst>
          </p:cNvPr>
          <p:cNvPicPr>
            <a:picLocks noChangeAspect="1"/>
          </p:cNvPicPr>
          <p:nvPr/>
        </p:nvPicPr>
        <p:blipFill rotWithShape="1">
          <a:blip r:embed="rId6"/>
          <a:srcRect l="26804" t="16626" r="25768" b="26502"/>
          <a:stretch/>
        </p:blipFill>
        <p:spPr>
          <a:xfrm>
            <a:off x="10877610" y="2374733"/>
            <a:ext cx="680467" cy="815982"/>
          </a:xfrm>
          <a:prstGeom prst="rect">
            <a:avLst/>
          </a:prstGeom>
        </p:spPr>
      </p:pic>
      <p:sp>
        <p:nvSpPr>
          <p:cNvPr id="55" name="CuadroTexto 54">
            <a:extLst>
              <a:ext uri="{FF2B5EF4-FFF2-40B4-BE49-F238E27FC236}">
                <a16:creationId xmlns:a16="http://schemas.microsoft.com/office/drawing/2014/main" id="{B96F8C76-DE0F-4AE3-BDBC-43F542A85174}"/>
              </a:ext>
            </a:extLst>
          </p:cNvPr>
          <p:cNvSpPr txBox="1"/>
          <p:nvPr/>
        </p:nvSpPr>
        <p:spPr>
          <a:xfrm>
            <a:off x="592746" y="2374733"/>
            <a:ext cx="1785115" cy="646331"/>
          </a:xfrm>
          <a:prstGeom prst="rect">
            <a:avLst/>
          </a:prstGeom>
          <a:noFill/>
        </p:spPr>
        <p:txBody>
          <a:bodyPr wrap="square">
            <a:spAutoFit/>
          </a:bodyPr>
          <a:lstStyle/>
          <a:p>
            <a:pPr algn="ctr"/>
            <a:r>
              <a:rPr lang="en-US" dirty="0">
                <a:solidFill>
                  <a:srgbClr val="8A3CC4"/>
                </a:solidFill>
                <a:latin typeface="Comfortaa" pitchFamily="2" charset="0"/>
              </a:rPr>
              <a:t>Inputs Nature</a:t>
            </a:r>
          </a:p>
        </p:txBody>
      </p:sp>
      <p:pic>
        <p:nvPicPr>
          <p:cNvPr id="17" name="Imagen 16">
            <a:extLst>
              <a:ext uri="{FF2B5EF4-FFF2-40B4-BE49-F238E27FC236}">
                <a16:creationId xmlns:a16="http://schemas.microsoft.com/office/drawing/2014/main" id="{7C95DD7A-E51C-47E6-80E4-86A8891993F8}"/>
              </a:ext>
            </a:extLst>
          </p:cNvPr>
          <p:cNvPicPr>
            <a:picLocks noChangeAspect="1"/>
          </p:cNvPicPr>
          <p:nvPr/>
        </p:nvPicPr>
        <p:blipFill>
          <a:blip r:embed="rId7"/>
          <a:stretch>
            <a:fillRect/>
          </a:stretch>
        </p:blipFill>
        <p:spPr>
          <a:xfrm>
            <a:off x="2653694" y="2413312"/>
            <a:ext cx="978950" cy="978950"/>
          </a:xfrm>
          <a:prstGeom prst="rect">
            <a:avLst/>
          </a:prstGeom>
        </p:spPr>
      </p:pic>
    </p:spTree>
    <p:extLst>
      <p:ext uri="{BB962C8B-B14F-4D97-AF65-F5344CB8AC3E}">
        <p14:creationId xmlns:p14="http://schemas.microsoft.com/office/powerpoint/2010/main" val="921400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B83B9C6D-54E6-4EE0-9BE2-E5DD5D214E67}"/>
              </a:ext>
            </a:extLst>
          </p:cNvPr>
          <p:cNvSpPr txBox="1"/>
          <p:nvPr/>
        </p:nvSpPr>
        <p:spPr>
          <a:xfrm>
            <a:off x="4170966" y="1123835"/>
            <a:ext cx="3727048" cy="830997"/>
          </a:xfrm>
          <a:prstGeom prst="rect">
            <a:avLst/>
          </a:prstGeom>
          <a:noFill/>
        </p:spPr>
        <p:txBody>
          <a:bodyPr wrap="square" rtlCol="0">
            <a:spAutoFit/>
          </a:bodyPr>
          <a:lstStyle/>
          <a:p>
            <a:pPr algn="ctr"/>
            <a:r>
              <a:rPr lang="es-ES" sz="2400" dirty="0">
                <a:latin typeface="Comfortaa" pitchFamily="2" charset="0"/>
              </a:rPr>
              <a:t>Input </a:t>
            </a:r>
            <a:r>
              <a:rPr lang="es-ES" sz="2400" dirty="0" err="1">
                <a:latin typeface="Comfortaa" pitchFamily="2" charset="0"/>
              </a:rPr>
              <a:t>Nature</a:t>
            </a:r>
            <a:r>
              <a:rPr lang="es-ES" sz="2400" dirty="0">
                <a:latin typeface="Comfortaa" pitchFamily="2" charset="0"/>
              </a:rPr>
              <a:t>: </a:t>
            </a:r>
            <a:r>
              <a:rPr lang="es-ES" sz="2400" dirty="0" err="1">
                <a:latin typeface="Comfortaa" pitchFamily="2" charset="0"/>
              </a:rPr>
              <a:t>Representation</a:t>
            </a:r>
            <a:endParaRPr lang="es-ES" sz="2400" dirty="0">
              <a:latin typeface="Comfortaa" pitchFamily="2" charset="0"/>
            </a:endParaRPr>
          </a:p>
        </p:txBody>
      </p:sp>
      <p:sp>
        <p:nvSpPr>
          <p:cNvPr id="43" name="Rectángulo 42">
            <a:extLst>
              <a:ext uri="{FF2B5EF4-FFF2-40B4-BE49-F238E27FC236}">
                <a16:creationId xmlns:a16="http://schemas.microsoft.com/office/drawing/2014/main" id="{F998EFF3-1695-415A-83C1-E5216092F9F6}"/>
              </a:ext>
            </a:extLst>
          </p:cNvPr>
          <p:cNvSpPr/>
          <p:nvPr/>
        </p:nvSpPr>
        <p:spPr>
          <a:xfrm>
            <a:off x="0" y="-11293"/>
            <a:ext cx="12192000" cy="1000177"/>
          </a:xfrm>
          <a:prstGeom prst="rect">
            <a:avLst/>
          </a:prstGeom>
          <a:solidFill>
            <a:srgbClr val="E1E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uadroTexto 43">
            <a:extLst>
              <a:ext uri="{FF2B5EF4-FFF2-40B4-BE49-F238E27FC236}">
                <a16:creationId xmlns:a16="http://schemas.microsoft.com/office/drawing/2014/main" id="{0825907F-6DA2-4A2C-A44A-57B22D6E288C}"/>
              </a:ext>
            </a:extLst>
          </p:cNvPr>
          <p:cNvSpPr txBox="1"/>
          <p:nvPr/>
        </p:nvSpPr>
        <p:spPr>
          <a:xfrm>
            <a:off x="406239" y="203615"/>
            <a:ext cx="10132221" cy="646331"/>
          </a:xfrm>
          <a:prstGeom prst="rect">
            <a:avLst/>
          </a:prstGeom>
          <a:noFill/>
        </p:spPr>
        <p:txBody>
          <a:bodyPr wrap="square">
            <a:spAutoFit/>
          </a:bodyPr>
          <a:lstStyle/>
          <a:p>
            <a:r>
              <a:rPr lang="es-ES" sz="3600" dirty="0">
                <a:latin typeface="Comfortaa" pitchFamily="2" charset="0"/>
              </a:rPr>
              <a:t>Input </a:t>
            </a:r>
            <a:r>
              <a:rPr lang="es-ES" sz="3600" dirty="0" err="1">
                <a:latin typeface="Comfortaa" pitchFamily="2" charset="0"/>
              </a:rPr>
              <a:t>Representation</a:t>
            </a:r>
            <a:endParaRPr lang="en-US" sz="3600" dirty="0">
              <a:latin typeface="Comfortaa" pitchFamily="2" charset="0"/>
            </a:endParaRPr>
          </a:p>
        </p:txBody>
      </p:sp>
      <p:sp>
        <p:nvSpPr>
          <p:cNvPr id="50" name="CuadroTexto 49">
            <a:extLst>
              <a:ext uri="{FF2B5EF4-FFF2-40B4-BE49-F238E27FC236}">
                <a16:creationId xmlns:a16="http://schemas.microsoft.com/office/drawing/2014/main" id="{E3D87FD4-B50C-473F-A7FC-FD90AA49AD7B}"/>
              </a:ext>
            </a:extLst>
          </p:cNvPr>
          <p:cNvSpPr txBox="1"/>
          <p:nvPr/>
        </p:nvSpPr>
        <p:spPr>
          <a:xfrm>
            <a:off x="7672686" y="3915865"/>
            <a:ext cx="2034145" cy="369332"/>
          </a:xfrm>
          <a:prstGeom prst="rect">
            <a:avLst/>
          </a:prstGeom>
          <a:noFill/>
        </p:spPr>
        <p:txBody>
          <a:bodyPr wrap="square" rtlCol="0">
            <a:spAutoFit/>
          </a:bodyPr>
          <a:lstStyle/>
          <a:p>
            <a:pPr algn="ctr"/>
            <a:r>
              <a:rPr lang="es-ES" dirty="0" err="1">
                <a:latin typeface="Comfortaa" pitchFamily="2" charset="0"/>
              </a:rPr>
              <a:t>Spectrograms</a:t>
            </a:r>
            <a:endParaRPr lang="es-ES" dirty="0">
              <a:latin typeface="Comfortaa" pitchFamily="2" charset="0"/>
            </a:endParaRPr>
          </a:p>
        </p:txBody>
      </p:sp>
      <p:sp>
        <p:nvSpPr>
          <p:cNvPr id="51" name="CuadroTexto 50">
            <a:extLst>
              <a:ext uri="{FF2B5EF4-FFF2-40B4-BE49-F238E27FC236}">
                <a16:creationId xmlns:a16="http://schemas.microsoft.com/office/drawing/2014/main" id="{73355C9F-5764-4497-8F84-A3C6B7BED4DD}"/>
              </a:ext>
            </a:extLst>
          </p:cNvPr>
          <p:cNvSpPr txBox="1"/>
          <p:nvPr/>
        </p:nvSpPr>
        <p:spPr>
          <a:xfrm>
            <a:off x="7700486" y="4319270"/>
            <a:ext cx="1117620" cy="369332"/>
          </a:xfrm>
          <a:prstGeom prst="rect">
            <a:avLst/>
          </a:prstGeom>
          <a:noFill/>
        </p:spPr>
        <p:txBody>
          <a:bodyPr wrap="square" rtlCol="0">
            <a:spAutoFit/>
          </a:bodyPr>
          <a:lstStyle/>
          <a:p>
            <a:pPr algn="ctr"/>
            <a:r>
              <a:rPr lang="es-ES" dirty="0" err="1">
                <a:latin typeface="Comfortaa" pitchFamily="2" charset="0"/>
              </a:rPr>
              <a:t>Signals</a:t>
            </a:r>
            <a:endParaRPr lang="es-ES" dirty="0">
              <a:latin typeface="Comfortaa" pitchFamily="2" charset="0"/>
            </a:endParaRPr>
          </a:p>
        </p:txBody>
      </p:sp>
      <p:sp>
        <p:nvSpPr>
          <p:cNvPr id="55" name="Rectángulo 54">
            <a:extLst>
              <a:ext uri="{FF2B5EF4-FFF2-40B4-BE49-F238E27FC236}">
                <a16:creationId xmlns:a16="http://schemas.microsoft.com/office/drawing/2014/main" id="{0A10133B-2ACA-4C29-A75B-EF1B75B8196F}"/>
              </a:ext>
            </a:extLst>
          </p:cNvPr>
          <p:cNvSpPr/>
          <p:nvPr/>
        </p:nvSpPr>
        <p:spPr>
          <a:xfrm>
            <a:off x="0" y="6368967"/>
            <a:ext cx="12192000" cy="509289"/>
          </a:xfrm>
          <a:prstGeom prst="rect">
            <a:avLst/>
          </a:prstGeom>
          <a:solidFill>
            <a:srgbClr val="E1E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uadroTexto 55">
            <a:extLst>
              <a:ext uri="{FF2B5EF4-FFF2-40B4-BE49-F238E27FC236}">
                <a16:creationId xmlns:a16="http://schemas.microsoft.com/office/drawing/2014/main" id="{957BBE23-8BDF-4C3F-B57E-CE4609927E30}"/>
              </a:ext>
            </a:extLst>
          </p:cNvPr>
          <p:cNvSpPr txBox="1"/>
          <p:nvPr/>
        </p:nvSpPr>
        <p:spPr>
          <a:xfrm>
            <a:off x="8016200" y="6438963"/>
            <a:ext cx="4046299" cy="307777"/>
          </a:xfrm>
          <a:prstGeom prst="rect">
            <a:avLst/>
          </a:prstGeom>
          <a:noFill/>
        </p:spPr>
        <p:txBody>
          <a:bodyPr wrap="none" rtlCol="0">
            <a:spAutoFit/>
          </a:bodyPr>
          <a:lstStyle/>
          <a:p>
            <a:pPr algn="ctr"/>
            <a:r>
              <a:rPr lang="es-ES" sz="1400" dirty="0">
                <a:solidFill>
                  <a:schemeClr val="tx1">
                    <a:lumMod val="75000"/>
                    <a:lumOff val="25000"/>
                  </a:schemeClr>
                </a:solidFill>
                <a:latin typeface="Comfortaa" pitchFamily="2" charset="0"/>
              </a:rPr>
              <a:t>Carlos </a:t>
            </a:r>
            <a:r>
              <a:rPr lang="es-ES" sz="1400" dirty="0" err="1">
                <a:solidFill>
                  <a:schemeClr val="tx1">
                    <a:lumMod val="75000"/>
                    <a:lumOff val="25000"/>
                  </a:schemeClr>
                </a:solidFill>
                <a:latin typeface="Comfortaa" pitchFamily="2" charset="0"/>
              </a:rPr>
              <a:t>Hernandez</a:t>
            </a:r>
            <a:r>
              <a:rPr lang="es-ES" sz="1400" dirty="0">
                <a:solidFill>
                  <a:schemeClr val="tx1">
                    <a:lumMod val="75000"/>
                    <a:lumOff val="25000"/>
                  </a:schemeClr>
                </a:solidFill>
                <a:latin typeface="Comfortaa" pitchFamily="2" charset="0"/>
              </a:rPr>
              <a:t>-Olivan, </a:t>
            </a:r>
            <a:r>
              <a:rPr lang="es-ES" sz="1400" dirty="0" err="1">
                <a:solidFill>
                  <a:schemeClr val="tx1">
                    <a:lumMod val="75000"/>
                    <a:lumOff val="25000"/>
                  </a:schemeClr>
                </a:solidFill>
                <a:latin typeface="Comfortaa" pitchFamily="2" charset="0"/>
              </a:rPr>
              <a:t>Jose</a:t>
            </a:r>
            <a:r>
              <a:rPr lang="es-ES" sz="1400" dirty="0">
                <a:solidFill>
                  <a:schemeClr val="tx1">
                    <a:lumMod val="75000"/>
                    <a:lumOff val="25000"/>
                  </a:schemeClr>
                </a:solidFill>
                <a:latin typeface="Comfortaa" pitchFamily="2" charset="0"/>
              </a:rPr>
              <a:t> R. </a:t>
            </a:r>
            <a:r>
              <a:rPr lang="es-ES" sz="1400" dirty="0" err="1">
                <a:solidFill>
                  <a:schemeClr val="tx1">
                    <a:lumMod val="75000"/>
                    <a:lumOff val="25000"/>
                  </a:schemeClr>
                </a:solidFill>
                <a:latin typeface="Comfortaa" pitchFamily="2" charset="0"/>
              </a:rPr>
              <a:t>Beltran</a:t>
            </a:r>
            <a:endParaRPr lang="es-ES" sz="1400" dirty="0">
              <a:solidFill>
                <a:schemeClr val="tx1">
                  <a:lumMod val="75000"/>
                  <a:lumOff val="25000"/>
                </a:schemeClr>
              </a:solidFill>
              <a:latin typeface="Comfortaa" pitchFamily="2" charset="0"/>
            </a:endParaRPr>
          </a:p>
        </p:txBody>
      </p:sp>
      <p:pic>
        <p:nvPicPr>
          <p:cNvPr id="57" name="Picture 4" descr="Ayudas de la Universidad de Zaragoza para alumnos no residentes no  comunitarios | Información académica">
            <a:extLst>
              <a:ext uri="{FF2B5EF4-FFF2-40B4-BE49-F238E27FC236}">
                <a16:creationId xmlns:a16="http://schemas.microsoft.com/office/drawing/2014/main" id="{57650DC7-C9A5-47E9-8144-6CBF2BCF95B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6274565"/>
            <a:ext cx="1931670" cy="709888"/>
          </a:xfrm>
          <a:prstGeom prst="rect">
            <a:avLst/>
          </a:prstGeom>
          <a:noFill/>
          <a:extLst>
            <a:ext uri="{909E8E84-426E-40DD-AFC4-6F175D3DCCD1}">
              <a14:hiddenFill xmlns:a14="http://schemas.microsoft.com/office/drawing/2010/main">
                <a:solidFill>
                  <a:srgbClr val="FFFFFF"/>
                </a:solidFill>
              </a14:hiddenFill>
            </a:ext>
          </a:extLst>
        </p:spPr>
      </p:pic>
      <p:sp>
        <p:nvSpPr>
          <p:cNvPr id="58" name="CuadroTexto 57">
            <a:extLst>
              <a:ext uri="{FF2B5EF4-FFF2-40B4-BE49-F238E27FC236}">
                <a16:creationId xmlns:a16="http://schemas.microsoft.com/office/drawing/2014/main" id="{6A2E0442-C0F3-463F-9BFC-AD1F3BCD35D5}"/>
              </a:ext>
            </a:extLst>
          </p:cNvPr>
          <p:cNvSpPr txBox="1"/>
          <p:nvPr/>
        </p:nvSpPr>
        <p:spPr>
          <a:xfrm>
            <a:off x="5187165" y="6476552"/>
            <a:ext cx="760144" cy="307777"/>
          </a:xfrm>
          <a:prstGeom prst="rect">
            <a:avLst/>
          </a:prstGeom>
          <a:noFill/>
        </p:spPr>
        <p:txBody>
          <a:bodyPr wrap="none" rtlCol="0">
            <a:spAutoFit/>
          </a:bodyPr>
          <a:lstStyle/>
          <a:p>
            <a:pPr algn="ctr"/>
            <a:r>
              <a:rPr lang="es-ES" sz="1400" dirty="0">
                <a:solidFill>
                  <a:schemeClr val="tx1">
                    <a:lumMod val="75000"/>
                    <a:lumOff val="25000"/>
                  </a:schemeClr>
                </a:solidFill>
                <a:latin typeface="Comfortaa" pitchFamily="2" charset="0"/>
              </a:rPr>
              <a:t>18 / 33</a:t>
            </a:r>
          </a:p>
        </p:txBody>
      </p:sp>
      <p:sp>
        <p:nvSpPr>
          <p:cNvPr id="49" name="Rectángulo: esquinas redondeadas 48">
            <a:extLst>
              <a:ext uri="{FF2B5EF4-FFF2-40B4-BE49-F238E27FC236}">
                <a16:creationId xmlns:a16="http://schemas.microsoft.com/office/drawing/2014/main" id="{36873BF7-E5A4-4FE6-9BEF-528F98B169E2}"/>
              </a:ext>
            </a:extLst>
          </p:cNvPr>
          <p:cNvSpPr/>
          <p:nvPr/>
        </p:nvSpPr>
        <p:spPr>
          <a:xfrm>
            <a:off x="7086152" y="2243315"/>
            <a:ext cx="3657477" cy="3785604"/>
          </a:xfrm>
          <a:prstGeom prst="roundRect">
            <a:avLst>
              <a:gd name="adj" fmla="val 6811"/>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ángulo: esquinas redondeadas 59">
            <a:extLst>
              <a:ext uri="{FF2B5EF4-FFF2-40B4-BE49-F238E27FC236}">
                <a16:creationId xmlns:a16="http://schemas.microsoft.com/office/drawing/2014/main" id="{5C3E14ED-4ACD-4774-AC1A-C0DB509F257B}"/>
              </a:ext>
            </a:extLst>
          </p:cNvPr>
          <p:cNvSpPr/>
          <p:nvPr/>
        </p:nvSpPr>
        <p:spPr>
          <a:xfrm>
            <a:off x="1289662" y="2243315"/>
            <a:ext cx="3476905" cy="3785604"/>
          </a:xfrm>
          <a:prstGeom prst="roundRect">
            <a:avLst>
              <a:gd name="adj" fmla="val 6811"/>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CuadroTexto 60">
            <a:extLst>
              <a:ext uri="{FF2B5EF4-FFF2-40B4-BE49-F238E27FC236}">
                <a16:creationId xmlns:a16="http://schemas.microsoft.com/office/drawing/2014/main" id="{976914E8-52F6-429D-97E7-81830496A8C0}"/>
              </a:ext>
            </a:extLst>
          </p:cNvPr>
          <p:cNvSpPr txBox="1"/>
          <p:nvPr/>
        </p:nvSpPr>
        <p:spPr>
          <a:xfrm>
            <a:off x="1878202" y="3477043"/>
            <a:ext cx="2240280" cy="369332"/>
          </a:xfrm>
          <a:prstGeom prst="rect">
            <a:avLst/>
          </a:prstGeom>
          <a:noFill/>
        </p:spPr>
        <p:txBody>
          <a:bodyPr wrap="square">
            <a:spAutoFit/>
          </a:bodyPr>
          <a:lstStyle/>
          <a:p>
            <a:r>
              <a:rPr lang="en-US" dirty="0">
                <a:latin typeface="Comfortaa" pitchFamily="2" charset="0"/>
              </a:rPr>
              <a:t>Discrete events</a:t>
            </a:r>
            <a:endParaRPr lang="en-US" dirty="0"/>
          </a:p>
        </p:txBody>
      </p:sp>
      <p:sp>
        <p:nvSpPr>
          <p:cNvPr id="63" name="CuadroTexto 62">
            <a:extLst>
              <a:ext uri="{FF2B5EF4-FFF2-40B4-BE49-F238E27FC236}">
                <a16:creationId xmlns:a16="http://schemas.microsoft.com/office/drawing/2014/main" id="{DCD1F688-3C8D-441D-9535-FF88E769B926}"/>
              </a:ext>
            </a:extLst>
          </p:cNvPr>
          <p:cNvSpPr txBox="1"/>
          <p:nvPr/>
        </p:nvSpPr>
        <p:spPr>
          <a:xfrm>
            <a:off x="8443215" y="3508516"/>
            <a:ext cx="1023969" cy="369332"/>
          </a:xfrm>
          <a:prstGeom prst="rect">
            <a:avLst/>
          </a:prstGeom>
          <a:noFill/>
        </p:spPr>
        <p:txBody>
          <a:bodyPr wrap="square">
            <a:spAutoFit/>
          </a:bodyPr>
          <a:lstStyle/>
          <a:p>
            <a:r>
              <a:rPr lang="es-ES" dirty="0" err="1">
                <a:latin typeface="Comfortaa" pitchFamily="2" charset="0"/>
              </a:rPr>
              <a:t>Signal</a:t>
            </a:r>
            <a:endParaRPr lang="en-US" dirty="0"/>
          </a:p>
        </p:txBody>
      </p:sp>
      <p:cxnSp>
        <p:nvCxnSpPr>
          <p:cNvPr id="64" name="Conector recto de flecha 63">
            <a:extLst>
              <a:ext uri="{FF2B5EF4-FFF2-40B4-BE49-F238E27FC236}">
                <a16:creationId xmlns:a16="http://schemas.microsoft.com/office/drawing/2014/main" id="{E36F2FA1-3D76-4123-86CC-76B4CC4CD28E}"/>
              </a:ext>
            </a:extLst>
          </p:cNvPr>
          <p:cNvCxnSpPr>
            <a:cxnSpLocks/>
          </p:cNvCxnSpPr>
          <p:nvPr/>
        </p:nvCxnSpPr>
        <p:spPr>
          <a:xfrm flipH="1">
            <a:off x="3280033" y="1855943"/>
            <a:ext cx="1074107" cy="176938"/>
          </a:xfrm>
          <a:prstGeom prst="straightConnector1">
            <a:avLst/>
          </a:prstGeom>
          <a:ln w="22225">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8" name="Conector recto de flecha 67">
            <a:extLst>
              <a:ext uri="{FF2B5EF4-FFF2-40B4-BE49-F238E27FC236}">
                <a16:creationId xmlns:a16="http://schemas.microsoft.com/office/drawing/2014/main" id="{1945B3F9-F3C8-4B2C-AED3-0C0F10FAFA45}"/>
              </a:ext>
            </a:extLst>
          </p:cNvPr>
          <p:cNvCxnSpPr>
            <a:cxnSpLocks/>
          </p:cNvCxnSpPr>
          <p:nvPr/>
        </p:nvCxnSpPr>
        <p:spPr>
          <a:xfrm>
            <a:off x="7622146" y="1822019"/>
            <a:ext cx="1105889" cy="236310"/>
          </a:xfrm>
          <a:prstGeom prst="straightConnector1">
            <a:avLst/>
          </a:prstGeom>
          <a:ln w="22225">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69" name="CuadroTexto 68">
            <a:extLst>
              <a:ext uri="{FF2B5EF4-FFF2-40B4-BE49-F238E27FC236}">
                <a16:creationId xmlns:a16="http://schemas.microsoft.com/office/drawing/2014/main" id="{D4BFEC5B-AF76-409F-ABEE-63F18ACF6C8F}"/>
              </a:ext>
            </a:extLst>
          </p:cNvPr>
          <p:cNvSpPr txBox="1"/>
          <p:nvPr/>
        </p:nvSpPr>
        <p:spPr>
          <a:xfrm>
            <a:off x="8016831" y="4453154"/>
            <a:ext cx="1882415" cy="369332"/>
          </a:xfrm>
          <a:prstGeom prst="rect">
            <a:avLst/>
          </a:prstGeom>
          <a:noFill/>
        </p:spPr>
        <p:txBody>
          <a:bodyPr wrap="square">
            <a:spAutoFit/>
          </a:bodyPr>
          <a:lstStyle/>
          <a:p>
            <a:r>
              <a:rPr lang="en-US" dirty="0">
                <a:latin typeface="Comfortaa" pitchFamily="2" charset="0"/>
              </a:rPr>
              <a:t>Spectrograms</a:t>
            </a:r>
          </a:p>
        </p:txBody>
      </p:sp>
      <p:cxnSp>
        <p:nvCxnSpPr>
          <p:cNvPr id="71" name="Conector recto de flecha 70">
            <a:extLst>
              <a:ext uri="{FF2B5EF4-FFF2-40B4-BE49-F238E27FC236}">
                <a16:creationId xmlns:a16="http://schemas.microsoft.com/office/drawing/2014/main" id="{52F59F24-21E1-4627-94ED-580062E3C62D}"/>
              </a:ext>
            </a:extLst>
          </p:cNvPr>
          <p:cNvCxnSpPr>
            <a:cxnSpLocks/>
          </p:cNvCxnSpPr>
          <p:nvPr/>
        </p:nvCxnSpPr>
        <p:spPr>
          <a:xfrm>
            <a:off x="2999048" y="3940398"/>
            <a:ext cx="0" cy="367425"/>
          </a:xfrm>
          <a:prstGeom prst="straightConnector1">
            <a:avLst/>
          </a:prstGeom>
          <a:ln w="22225">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3" name="Conector recto de flecha 72">
            <a:extLst>
              <a:ext uri="{FF2B5EF4-FFF2-40B4-BE49-F238E27FC236}">
                <a16:creationId xmlns:a16="http://schemas.microsoft.com/office/drawing/2014/main" id="{8774D7BF-DA9A-4766-86F8-EF0742736187}"/>
              </a:ext>
            </a:extLst>
          </p:cNvPr>
          <p:cNvCxnSpPr>
            <a:cxnSpLocks/>
          </p:cNvCxnSpPr>
          <p:nvPr/>
        </p:nvCxnSpPr>
        <p:spPr>
          <a:xfrm>
            <a:off x="8955200" y="3949120"/>
            <a:ext cx="0" cy="367425"/>
          </a:xfrm>
          <a:prstGeom prst="straightConnector1">
            <a:avLst/>
          </a:prstGeom>
          <a:ln w="22225">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76" name="CuadroTexto 75">
            <a:extLst>
              <a:ext uri="{FF2B5EF4-FFF2-40B4-BE49-F238E27FC236}">
                <a16:creationId xmlns:a16="http://schemas.microsoft.com/office/drawing/2014/main" id="{9D93832A-F803-44AD-96FC-F6E47D9B3317}"/>
              </a:ext>
            </a:extLst>
          </p:cNvPr>
          <p:cNvSpPr txBox="1"/>
          <p:nvPr/>
        </p:nvSpPr>
        <p:spPr>
          <a:xfrm>
            <a:off x="1378506" y="2255496"/>
            <a:ext cx="2030131" cy="369332"/>
          </a:xfrm>
          <a:prstGeom prst="rect">
            <a:avLst/>
          </a:prstGeom>
          <a:noFill/>
        </p:spPr>
        <p:txBody>
          <a:bodyPr wrap="square">
            <a:spAutoFit/>
          </a:bodyPr>
          <a:lstStyle/>
          <a:p>
            <a:r>
              <a:rPr lang="en-US" sz="1800" b="1" dirty="0">
                <a:solidFill>
                  <a:srgbClr val="2D699F"/>
                </a:solidFill>
                <a:latin typeface="Comfortaa" pitchFamily="2" charset="0"/>
              </a:rPr>
              <a:t>SYMBOLIC</a:t>
            </a:r>
            <a:endParaRPr lang="en-US" b="1" dirty="0">
              <a:solidFill>
                <a:srgbClr val="2D699F"/>
              </a:solidFill>
            </a:endParaRPr>
          </a:p>
        </p:txBody>
      </p:sp>
      <p:sp>
        <p:nvSpPr>
          <p:cNvPr id="78" name="CuadroTexto 77">
            <a:extLst>
              <a:ext uri="{FF2B5EF4-FFF2-40B4-BE49-F238E27FC236}">
                <a16:creationId xmlns:a16="http://schemas.microsoft.com/office/drawing/2014/main" id="{5A135D09-1FBB-4B26-AFE3-4EB7D837B513}"/>
              </a:ext>
            </a:extLst>
          </p:cNvPr>
          <p:cNvSpPr txBox="1"/>
          <p:nvPr/>
        </p:nvSpPr>
        <p:spPr>
          <a:xfrm>
            <a:off x="7103502" y="2290264"/>
            <a:ext cx="2603329" cy="369332"/>
          </a:xfrm>
          <a:prstGeom prst="rect">
            <a:avLst/>
          </a:prstGeom>
          <a:noFill/>
        </p:spPr>
        <p:txBody>
          <a:bodyPr wrap="square">
            <a:spAutoFit/>
          </a:bodyPr>
          <a:lstStyle/>
          <a:p>
            <a:r>
              <a:rPr lang="en-US" sz="1800" b="1" dirty="0">
                <a:solidFill>
                  <a:srgbClr val="2D699F"/>
                </a:solidFill>
                <a:latin typeface="Comfortaa" pitchFamily="2" charset="0"/>
              </a:rPr>
              <a:t>AUDIO</a:t>
            </a:r>
            <a:endParaRPr lang="en-US" b="1" dirty="0">
              <a:solidFill>
                <a:srgbClr val="2D699F"/>
              </a:solidFill>
            </a:endParaRPr>
          </a:p>
        </p:txBody>
      </p:sp>
      <p:sp>
        <p:nvSpPr>
          <p:cNvPr id="53" name="CuadroTexto 52">
            <a:extLst>
              <a:ext uri="{FF2B5EF4-FFF2-40B4-BE49-F238E27FC236}">
                <a16:creationId xmlns:a16="http://schemas.microsoft.com/office/drawing/2014/main" id="{32DCB446-7AE8-49F7-B9CB-F1D663FBD88A}"/>
              </a:ext>
            </a:extLst>
          </p:cNvPr>
          <p:cNvSpPr txBox="1"/>
          <p:nvPr/>
        </p:nvSpPr>
        <p:spPr>
          <a:xfrm>
            <a:off x="2270720" y="4790753"/>
            <a:ext cx="1455243" cy="369332"/>
          </a:xfrm>
          <a:prstGeom prst="rect">
            <a:avLst/>
          </a:prstGeom>
          <a:noFill/>
        </p:spPr>
        <p:txBody>
          <a:bodyPr wrap="square" rtlCol="0">
            <a:spAutoFit/>
          </a:bodyPr>
          <a:lstStyle/>
          <a:p>
            <a:pPr algn="ctr"/>
            <a:r>
              <a:rPr lang="es-ES" dirty="0" err="1">
                <a:latin typeface="Comfortaa" pitchFamily="2" charset="0"/>
              </a:rPr>
              <a:t>MusicXML</a:t>
            </a:r>
            <a:endParaRPr lang="es-ES" dirty="0">
              <a:latin typeface="Comfortaa" pitchFamily="2" charset="0"/>
            </a:endParaRPr>
          </a:p>
        </p:txBody>
      </p:sp>
      <p:sp>
        <p:nvSpPr>
          <p:cNvPr id="52" name="CuadroTexto 51">
            <a:extLst>
              <a:ext uri="{FF2B5EF4-FFF2-40B4-BE49-F238E27FC236}">
                <a16:creationId xmlns:a16="http://schemas.microsoft.com/office/drawing/2014/main" id="{2744C0A8-818E-4A30-846B-334FFF942751}"/>
              </a:ext>
            </a:extLst>
          </p:cNvPr>
          <p:cNvSpPr txBox="1"/>
          <p:nvPr/>
        </p:nvSpPr>
        <p:spPr>
          <a:xfrm>
            <a:off x="2632721" y="4456955"/>
            <a:ext cx="716939" cy="369332"/>
          </a:xfrm>
          <a:prstGeom prst="rect">
            <a:avLst/>
          </a:prstGeom>
          <a:noFill/>
        </p:spPr>
        <p:txBody>
          <a:bodyPr wrap="square" rtlCol="0">
            <a:spAutoFit/>
          </a:bodyPr>
          <a:lstStyle/>
          <a:p>
            <a:pPr algn="ctr"/>
            <a:r>
              <a:rPr lang="es-ES" dirty="0">
                <a:latin typeface="Comfortaa" pitchFamily="2" charset="0"/>
              </a:rPr>
              <a:t>MIDI</a:t>
            </a:r>
          </a:p>
        </p:txBody>
      </p:sp>
      <p:sp>
        <p:nvSpPr>
          <p:cNvPr id="54" name="CuadroTexto 53">
            <a:extLst>
              <a:ext uri="{FF2B5EF4-FFF2-40B4-BE49-F238E27FC236}">
                <a16:creationId xmlns:a16="http://schemas.microsoft.com/office/drawing/2014/main" id="{D1522A2C-C166-42AF-80B3-468293F27C75}"/>
              </a:ext>
            </a:extLst>
          </p:cNvPr>
          <p:cNvSpPr txBox="1"/>
          <p:nvPr/>
        </p:nvSpPr>
        <p:spPr>
          <a:xfrm>
            <a:off x="2064191" y="5159999"/>
            <a:ext cx="1868299" cy="369332"/>
          </a:xfrm>
          <a:prstGeom prst="rect">
            <a:avLst/>
          </a:prstGeom>
          <a:noFill/>
        </p:spPr>
        <p:txBody>
          <a:bodyPr wrap="square" rtlCol="0">
            <a:spAutoFit/>
          </a:bodyPr>
          <a:lstStyle/>
          <a:p>
            <a:pPr algn="ctr"/>
            <a:r>
              <a:rPr lang="es-ES" dirty="0">
                <a:latin typeface="Comfortaa" pitchFamily="2" charset="0"/>
              </a:rPr>
              <a:t>ABC </a:t>
            </a:r>
            <a:r>
              <a:rPr lang="es-ES" dirty="0" err="1">
                <a:latin typeface="Comfortaa" pitchFamily="2" charset="0"/>
              </a:rPr>
              <a:t>notation</a:t>
            </a:r>
            <a:endParaRPr lang="es-ES" dirty="0">
              <a:latin typeface="Comfortaa" pitchFamily="2" charset="0"/>
            </a:endParaRPr>
          </a:p>
        </p:txBody>
      </p:sp>
      <p:sp>
        <p:nvSpPr>
          <p:cNvPr id="81" name="CuadroTexto 80">
            <a:extLst>
              <a:ext uri="{FF2B5EF4-FFF2-40B4-BE49-F238E27FC236}">
                <a16:creationId xmlns:a16="http://schemas.microsoft.com/office/drawing/2014/main" id="{5E3A4CF1-9688-462A-8C5A-4020EF995C8D}"/>
              </a:ext>
            </a:extLst>
          </p:cNvPr>
          <p:cNvSpPr txBox="1"/>
          <p:nvPr/>
        </p:nvSpPr>
        <p:spPr>
          <a:xfrm>
            <a:off x="2057040" y="5474482"/>
            <a:ext cx="1868299" cy="369332"/>
          </a:xfrm>
          <a:prstGeom prst="rect">
            <a:avLst/>
          </a:prstGeom>
          <a:noFill/>
        </p:spPr>
        <p:txBody>
          <a:bodyPr wrap="square" rtlCol="0">
            <a:spAutoFit/>
          </a:bodyPr>
          <a:lstStyle/>
          <a:p>
            <a:pPr algn="ctr"/>
            <a:r>
              <a:rPr lang="es-ES" dirty="0">
                <a:latin typeface="Comfortaa" pitchFamily="2" charset="0"/>
              </a:rPr>
              <a:t>…</a:t>
            </a:r>
          </a:p>
        </p:txBody>
      </p:sp>
      <p:sp>
        <p:nvSpPr>
          <p:cNvPr id="82" name="CuadroTexto 81">
            <a:extLst>
              <a:ext uri="{FF2B5EF4-FFF2-40B4-BE49-F238E27FC236}">
                <a16:creationId xmlns:a16="http://schemas.microsoft.com/office/drawing/2014/main" id="{5A9FCFC3-5021-4169-A581-1A17DD8C59CF}"/>
              </a:ext>
            </a:extLst>
          </p:cNvPr>
          <p:cNvSpPr txBox="1"/>
          <p:nvPr/>
        </p:nvSpPr>
        <p:spPr>
          <a:xfrm>
            <a:off x="7973029" y="4894134"/>
            <a:ext cx="1949813" cy="369332"/>
          </a:xfrm>
          <a:prstGeom prst="rect">
            <a:avLst/>
          </a:prstGeom>
          <a:noFill/>
        </p:spPr>
        <p:txBody>
          <a:bodyPr wrap="square">
            <a:spAutoFit/>
          </a:bodyPr>
          <a:lstStyle/>
          <a:p>
            <a:r>
              <a:rPr lang="en-US" dirty="0">
                <a:latin typeface="Comfortaa" pitchFamily="2" charset="0"/>
              </a:rPr>
              <a:t>Audio samples</a:t>
            </a:r>
          </a:p>
        </p:txBody>
      </p:sp>
      <p:sp>
        <p:nvSpPr>
          <p:cNvPr id="83" name="CuadroTexto 82">
            <a:extLst>
              <a:ext uri="{FF2B5EF4-FFF2-40B4-BE49-F238E27FC236}">
                <a16:creationId xmlns:a16="http://schemas.microsoft.com/office/drawing/2014/main" id="{716A4383-969B-452E-B901-7C39078F0DF3}"/>
              </a:ext>
            </a:extLst>
          </p:cNvPr>
          <p:cNvSpPr txBox="1"/>
          <p:nvPr/>
        </p:nvSpPr>
        <p:spPr>
          <a:xfrm>
            <a:off x="8051302" y="5177633"/>
            <a:ext cx="1868299" cy="369332"/>
          </a:xfrm>
          <a:prstGeom prst="rect">
            <a:avLst/>
          </a:prstGeom>
          <a:noFill/>
        </p:spPr>
        <p:txBody>
          <a:bodyPr wrap="square" rtlCol="0">
            <a:spAutoFit/>
          </a:bodyPr>
          <a:lstStyle/>
          <a:p>
            <a:pPr algn="ctr"/>
            <a:r>
              <a:rPr lang="es-ES" dirty="0">
                <a:latin typeface="Comfortaa" pitchFamily="2" charset="0"/>
              </a:rPr>
              <a:t>…</a:t>
            </a:r>
          </a:p>
        </p:txBody>
      </p:sp>
      <p:pic>
        <p:nvPicPr>
          <p:cNvPr id="5" name="Imagen 4">
            <a:extLst>
              <a:ext uri="{FF2B5EF4-FFF2-40B4-BE49-F238E27FC236}">
                <a16:creationId xmlns:a16="http://schemas.microsoft.com/office/drawing/2014/main" id="{52EC29AE-CC92-463A-B63B-B8BF1501466E}"/>
              </a:ext>
            </a:extLst>
          </p:cNvPr>
          <p:cNvPicPr>
            <a:picLocks noChangeAspect="1"/>
          </p:cNvPicPr>
          <p:nvPr/>
        </p:nvPicPr>
        <p:blipFill rotWithShape="1">
          <a:blip r:embed="rId3"/>
          <a:srcRect b="20786"/>
          <a:stretch/>
        </p:blipFill>
        <p:spPr>
          <a:xfrm>
            <a:off x="3885399" y="4324531"/>
            <a:ext cx="821622" cy="650845"/>
          </a:xfrm>
          <a:prstGeom prst="rect">
            <a:avLst/>
          </a:prstGeom>
        </p:spPr>
      </p:pic>
      <p:pic>
        <p:nvPicPr>
          <p:cNvPr id="7" name="Imagen 6">
            <a:extLst>
              <a:ext uri="{FF2B5EF4-FFF2-40B4-BE49-F238E27FC236}">
                <a16:creationId xmlns:a16="http://schemas.microsoft.com/office/drawing/2014/main" id="{3DDBCE51-1AC0-4160-9431-B34BFF17A116}"/>
              </a:ext>
            </a:extLst>
          </p:cNvPr>
          <p:cNvPicPr>
            <a:picLocks noChangeAspect="1"/>
          </p:cNvPicPr>
          <p:nvPr/>
        </p:nvPicPr>
        <p:blipFill rotWithShape="1">
          <a:blip r:embed="rId4"/>
          <a:srcRect b="20731"/>
          <a:stretch/>
        </p:blipFill>
        <p:spPr>
          <a:xfrm>
            <a:off x="3872978" y="5119900"/>
            <a:ext cx="844689" cy="669582"/>
          </a:xfrm>
          <a:prstGeom prst="rect">
            <a:avLst/>
          </a:prstGeom>
        </p:spPr>
      </p:pic>
      <p:pic>
        <p:nvPicPr>
          <p:cNvPr id="12" name="Imagen 11">
            <a:extLst>
              <a:ext uri="{FF2B5EF4-FFF2-40B4-BE49-F238E27FC236}">
                <a16:creationId xmlns:a16="http://schemas.microsoft.com/office/drawing/2014/main" id="{3D709ED8-0E49-4006-B970-7B6AD57ECA3F}"/>
              </a:ext>
            </a:extLst>
          </p:cNvPr>
          <p:cNvPicPr>
            <a:picLocks noChangeAspect="1"/>
          </p:cNvPicPr>
          <p:nvPr/>
        </p:nvPicPr>
        <p:blipFill rotWithShape="1">
          <a:blip r:embed="rId5"/>
          <a:srcRect l="19305" t="20121" r="37162" b="71499"/>
          <a:stretch/>
        </p:blipFill>
        <p:spPr>
          <a:xfrm>
            <a:off x="2164586" y="2994074"/>
            <a:ext cx="1668924" cy="222818"/>
          </a:xfrm>
          <a:prstGeom prst="rect">
            <a:avLst/>
          </a:prstGeom>
        </p:spPr>
      </p:pic>
      <p:pic>
        <p:nvPicPr>
          <p:cNvPr id="14" name="Imagen 13">
            <a:extLst>
              <a:ext uri="{FF2B5EF4-FFF2-40B4-BE49-F238E27FC236}">
                <a16:creationId xmlns:a16="http://schemas.microsoft.com/office/drawing/2014/main" id="{5D7225F1-63F2-486E-AAB0-95F433852065}"/>
              </a:ext>
            </a:extLst>
          </p:cNvPr>
          <p:cNvPicPr>
            <a:picLocks noChangeAspect="1"/>
          </p:cNvPicPr>
          <p:nvPr/>
        </p:nvPicPr>
        <p:blipFill rotWithShape="1">
          <a:blip r:embed="rId5"/>
          <a:srcRect l="19196" t="4513" r="14980" b="87177"/>
          <a:stretch/>
        </p:blipFill>
        <p:spPr>
          <a:xfrm>
            <a:off x="8051302" y="2994073"/>
            <a:ext cx="1764727" cy="222819"/>
          </a:xfrm>
          <a:prstGeom prst="rect">
            <a:avLst/>
          </a:prstGeom>
        </p:spPr>
      </p:pic>
    </p:spTree>
    <p:extLst>
      <p:ext uri="{BB962C8B-B14F-4D97-AF65-F5344CB8AC3E}">
        <p14:creationId xmlns:p14="http://schemas.microsoft.com/office/powerpoint/2010/main" val="773314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5B0E8149-77EC-4CFA-814B-1ACD15F1DB8F}"/>
              </a:ext>
            </a:extLst>
          </p:cNvPr>
          <p:cNvSpPr/>
          <p:nvPr/>
        </p:nvSpPr>
        <p:spPr>
          <a:xfrm>
            <a:off x="6294279" y="1127039"/>
            <a:ext cx="5569940" cy="51339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ángulo 17">
            <a:extLst>
              <a:ext uri="{FF2B5EF4-FFF2-40B4-BE49-F238E27FC236}">
                <a16:creationId xmlns:a16="http://schemas.microsoft.com/office/drawing/2014/main" id="{53666171-AAB3-4845-90E0-E38A1ECD8E51}"/>
              </a:ext>
            </a:extLst>
          </p:cNvPr>
          <p:cNvSpPr/>
          <p:nvPr/>
        </p:nvSpPr>
        <p:spPr>
          <a:xfrm>
            <a:off x="0" y="6368967"/>
            <a:ext cx="12192000" cy="509289"/>
          </a:xfrm>
          <a:prstGeom prst="rect">
            <a:avLst/>
          </a:prstGeom>
          <a:solidFill>
            <a:srgbClr val="E1E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ángulo 16">
            <a:extLst>
              <a:ext uri="{FF2B5EF4-FFF2-40B4-BE49-F238E27FC236}">
                <a16:creationId xmlns:a16="http://schemas.microsoft.com/office/drawing/2014/main" id="{34DDA5D9-1CDB-48C6-8426-C6908FBBAAEE}"/>
              </a:ext>
            </a:extLst>
          </p:cNvPr>
          <p:cNvSpPr/>
          <p:nvPr/>
        </p:nvSpPr>
        <p:spPr>
          <a:xfrm>
            <a:off x="285602" y="1127039"/>
            <a:ext cx="5548978" cy="51339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adroTexto 6">
            <a:extLst>
              <a:ext uri="{FF2B5EF4-FFF2-40B4-BE49-F238E27FC236}">
                <a16:creationId xmlns:a16="http://schemas.microsoft.com/office/drawing/2014/main" id="{F6916A09-1692-4908-B268-C0B7321632F0}"/>
              </a:ext>
            </a:extLst>
          </p:cNvPr>
          <p:cNvSpPr txBox="1"/>
          <p:nvPr/>
        </p:nvSpPr>
        <p:spPr>
          <a:xfrm>
            <a:off x="1196567" y="1210770"/>
            <a:ext cx="3727048" cy="461665"/>
          </a:xfrm>
          <a:prstGeom prst="rect">
            <a:avLst/>
          </a:prstGeom>
          <a:noFill/>
        </p:spPr>
        <p:txBody>
          <a:bodyPr wrap="square" rtlCol="0">
            <a:spAutoFit/>
          </a:bodyPr>
          <a:lstStyle/>
          <a:p>
            <a:pPr algn="ctr"/>
            <a:r>
              <a:rPr lang="es-ES" sz="2400" dirty="0">
                <a:latin typeface="Comfortaa" pitchFamily="2" charset="0"/>
              </a:rPr>
              <a:t>Generative </a:t>
            </a:r>
            <a:r>
              <a:rPr lang="es-ES" sz="2400" dirty="0" err="1">
                <a:latin typeface="Comfortaa" pitchFamily="2" charset="0"/>
              </a:rPr>
              <a:t>Models</a:t>
            </a:r>
            <a:endParaRPr lang="es-ES" sz="2400" dirty="0">
              <a:latin typeface="Comfortaa" pitchFamily="2" charset="0"/>
            </a:endParaRPr>
          </a:p>
        </p:txBody>
      </p:sp>
      <p:sp>
        <p:nvSpPr>
          <p:cNvPr id="8" name="CuadroTexto 7">
            <a:extLst>
              <a:ext uri="{FF2B5EF4-FFF2-40B4-BE49-F238E27FC236}">
                <a16:creationId xmlns:a16="http://schemas.microsoft.com/office/drawing/2014/main" id="{358719D2-E8DA-4928-A5E7-1CE9158E4F6F}"/>
              </a:ext>
            </a:extLst>
          </p:cNvPr>
          <p:cNvSpPr txBox="1"/>
          <p:nvPr/>
        </p:nvSpPr>
        <p:spPr>
          <a:xfrm>
            <a:off x="7215725" y="1208047"/>
            <a:ext cx="3727048" cy="461665"/>
          </a:xfrm>
          <a:prstGeom prst="rect">
            <a:avLst/>
          </a:prstGeom>
          <a:noFill/>
        </p:spPr>
        <p:txBody>
          <a:bodyPr wrap="square" rtlCol="0">
            <a:spAutoFit/>
          </a:bodyPr>
          <a:lstStyle/>
          <a:p>
            <a:pPr algn="ctr"/>
            <a:r>
              <a:rPr lang="es-ES" sz="2400" dirty="0" err="1">
                <a:latin typeface="Comfortaa" pitchFamily="2" charset="0"/>
              </a:rPr>
              <a:t>Sequence</a:t>
            </a:r>
            <a:r>
              <a:rPr lang="es-ES" sz="2400" dirty="0">
                <a:latin typeface="Comfortaa" pitchFamily="2" charset="0"/>
              </a:rPr>
              <a:t> </a:t>
            </a:r>
            <a:r>
              <a:rPr lang="es-ES" sz="2400" dirty="0" err="1">
                <a:latin typeface="Comfortaa" pitchFamily="2" charset="0"/>
              </a:rPr>
              <a:t>Models</a:t>
            </a:r>
            <a:endParaRPr lang="es-ES" sz="2400" dirty="0">
              <a:latin typeface="Comfortaa" pitchFamily="2" charset="0"/>
            </a:endParaRPr>
          </a:p>
        </p:txBody>
      </p:sp>
      <p:sp>
        <p:nvSpPr>
          <p:cNvPr id="9" name="CuadroTexto 8">
            <a:extLst>
              <a:ext uri="{FF2B5EF4-FFF2-40B4-BE49-F238E27FC236}">
                <a16:creationId xmlns:a16="http://schemas.microsoft.com/office/drawing/2014/main" id="{7C0F596E-915B-4E92-8D2C-B14F4B26813E}"/>
              </a:ext>
            </a:extLst>
          </p:cNvPr>
          <p:cNvSpPr txBox="1"/>
          <p:nvPr/>
        </p:nvSpPr>
        <p:spPr>
          <a:xfrm>
            <a:off x="8016200" y="6438963"/>
            <a:ext cx="4046299" cy="307777"/>
          </a:xfrm>
          <a:prstGeom prst="rect">
            <a:avLst/>
          </a:prstGeom>
          <a:noFill/>
        </p:spPr>
        <p:txBody>
          <a:bodyPr wrap="none" rtlCol="0">
            <a:spAutoFit/>
          </a:bodyPr>
          <a:lstStyle/>
          <a:p>
            <a:pPr algn="ctr"/>
            <a:r>
              <a:rPr lang="es-ES" sz="1400" dirty="0">
                <a:solidFill>
                  <a:schemeClr val="tx1">
                    <a:lumMod val="75000"/>
                    <a:lumOff val="25000"/>
                  </a:schemeClr>
                </a:solidFill>
                <a:latin typeface="Comfortaa" pitchFamily="2" charset="0"/>
              </a:rPr>
              <a:t>Carlos </a:t>
            </a:r>
            <a:r>
              <a:rPr lang="es-ES" sz="1400" dirty="0" err="1">
                <a:solidFill>
                  <a:schemeClr val="tx1">
                    <a:lumMod val="75000"/>
                    <a:lumOff val="25000"/>
                  </a:schemeClr>
                </a:solidFill>
                <a:latin typeface="Comfortaa" pitchFamily="2" charset="0"/>
              </a:rPr>
              <a:t>Hernandez</a:t>
            </a:r>
            <a:r>
              <a:rPr lang="es-ES" sz="1400" dirty="0">
                <a:solidFill>
                  <a:schemeClr val="tx1">
                    <a:lumMod val="75000"/>
                    <a:lumOff val="25000"/>
                  </a:schemeClr>
                </a:solidFill>
                <a:latin typeface="Comfortaa" pitchFamily="2" charset="0"/>
              </a:rPr>
              <a:t>-Olivan, </a:t>
            </a:r>
            <a:r>
              <a:rPr lang="es-ES" sz="1400" dirty="0" err="1">
                <a:solidFill>
                  <a:schemeClr val="tx1">
                    <a:lumMod val="75000"/>
                    <a:lumOff val="25000"/>
                  </a:schemeClr>
                </a:solidFill>
                <a:latin typeface="Comfortaa" pitchFamily="2" charset="0"/>
              </a:rPr>
              <a:t>Jose</a:t>
            </a:r>
            <a:r>
              <a:rPr lang="es-ES" sz="1400" dirty="0">
                <a:solidFill>
                  <a:schemeClr val="tx1">
                    <a:lumMod val="75000"/>
                    <a:lumOff val="25000"/>
                  </a:schemeClr>
                </a:solidFill>
                <a:latin typeface="Comfortaa" pitchFamily="2" charset="0"/>
              </a:rPr>
              <a:t> R. </a:t>
            </a:r>
            <a:r>
              <a:rPr lang="es-ES" sz="1400" dirty="0" err="1">
                <a:solidFill>
                  <a:schemeClr val="tx1">
                    <a:lumMod val="75000"/>
                    <a:lumOff val="25000"/>
                  </a:schemeClr>
                </a:solidFill>
                <a:latin typeface="Comfortaa" pitchFamily="2" charset="0"/>
              </a:rPr>
              <a:t>Beltran</a:t>
            </a:r>
            <a:endParaRPr lang="es-ES" sz="1400" dirty="0">
              <a:solidFill>
                <a:schemeClr val="tx1">
                  <a:lumMod val="75000"/>
                  <a:lumOff val="25000"/>
                </a:schemeClr>
              </a:solidFill>
              <a:latin typeface="Comfortaa" pitchFamily="2" charset="0"/>
            </a:endParaRPr>
          </a:p>
        </p:txBody>
      </p:sp>
      <p:pic>
        <p:nvPicPr>
          <p:cNvPr id="10" name="Picture 4" descr="Ayudas de la Universidad de Zaragoza para alumnos no residentes no  comunitarios | Información académica">
            <a:extLst>
              <a:ext uri="{FF2B5EF4-FFF2-40B4-BE49-F238E27FC236}">
                <a16:creationId xmlns:a16="http://schemas.microsoft.com/office/drawing/2014/main" id="{16A126B0-E541-433D-A212-EA4CCD905C5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6274565"/>
            <a:ext cx="1931670" cy="709888"/>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descr="Diagrama&#10;&#10;Descripción generada automáticamente">
            <a:extLst>
              <a:ext uri="{FF2B5EF4-FFF2-40B4-BE49-F238E27FC236}">
                <a16:creationId xmlns:a16="http://schemas.microsoft.com/office/drawing/2014/main" id="{04C3A7F4-0086-4F45-9C2B-4818BA1B35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4696" y="1856683"/>
            <a:ext cx="3636304" cy="1901955"/>
          </a:xfrm>
          <a:prstGeom prst="rect">
            <a:avLst/>
          </a:prstGeom>
        </p:spPr>
      </p:pic>
      <p:pic>
        <p:nvPicPr>
          <p:cNvPr id="14" name="Imagen 13" descr="Interfaz de usuario gráfica&#10;&#10;Descripción generada automáticamente">
            <a:extLst>
              <a:ext uri="{FF2B5EF4-FFF2-40B4-BE49-F238E27FC236}">
                <a16:creationId xmlns:a16="http://schemas.microsoft.com/office/drawing/2014/main" id="{30BE362D-C6CE-4135-B046-47F7DEC798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4696" y="4078621"/>
            <a:ext cx="3551152" cy="2141965"/>
          </a:xfrm>
          <a:prstGeom prst="rect">
            <a:avLst/>
          </a:prstGeom>
        </p:spPr>
      </p:pic>
      <p:sp>
        <p:nvSpPr>
          <p:cNvPr id="15" name="Rectángulo 14">
            <a:extLst>
              <a:ext uri="{FF2B5EF4-FFF2-40B4-BE49-F238E27FC236}">
                <a16:creationId xmlns:a16="http://schemas.microsoft.com/office/drawing/2014/main" id="{143FAF7D-4E48-4029-9A94-C531984D8BCD}"/>
              </a:ext>
            </a:extLst>
          </p:cNvPr>
          <p:cNvSpPr/>
          <p:nvPr/>
        </p:nvSpPr>
        <p:spPr>
          <a:xfrm>
            <a:off x="0" y="-11293"/>
            <a:ext cx="12192000" cy="1000177"/>
          </a:xfrm>
          <a:prstGeom prst="rect">
            <a:avLst/>
          </a:prstGeom>
          <a:solidFill>
            <a:srgbClr val="E1E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uadroTexto 15">
            <a:extLst>
              <a:ext uri="{FF2B5EF4-FFF2-40B4-BE49-F238E27FC236}">
                <a16:creationId xmlns:a16="http://schemas.microsoft.com/office/drawing/2014/main" id="{A0378394-B2B4-403D-82A7-F2316231E912}"/>
              </a:ext>
            </a:extLst>
          </p:cNvPr>
          <p:cNvSpPr txBox="1"/>
          <p:nvPr/>
        </p:nvSpPr>
        <p:spPr>
          <a:xfrm>
            <a:off x="406239" y="203615"/>
            <a:ext cx="4440081" cy="646331"/>
          </a:xfrm>
          <a:prstGeom prst="rect">
            <a:avLst/>
          </a:prstGeom>
          <a:noFill/>
        </p:spPr>
        <p:txBody>
          <a:bodyPr wrap="square">
            <a:spAutoFit/>
          </a:bodyPr>
          <a:lstStyle/>
          <a:p>
            <a:r>
              <a:rPr lang="es-ES" sz="3600" dirty="0">
                <a:latin typeface="Comfortaa" pitchFamily="2" charset="0"/>
              </a:rPr>
              <a:t>NN </a:t>
            </a:r>
            <a:r>
              <a:rPr lang="es-ES" sz="3600" dirty="0" err="1">
                <a:latin typeface="Comfortaa" pitchFamily="2" charset="0"/>
              </a:rPr>
              <a:t>Architectures</a:t>
            </a:r>
            <a:endParaRPr lang="en-US" sz="3600" dirty="0">
              <a:latin typeface="Comfortaa" pitchFamily="2" charset="0"/>
            </a:endParaRPr>
          </a:p>
        </p:txBody>
      </p:sp>
      <p:sp>
        <p:nvSpPr>
          <p:cNvPr id="20" name="CuadroTexto 19">
            <a:extLst>
              <a:ext uri="{FF2B5EF4-FFF2-40B4-BE49-F238E27FC236}">
                <a16:creationId xmlns:a16="http://schemas.microsoft.com/office/drawing/2014/main" id="{29F977BF-7ED3-481D-A397-6B887BA6D31D}"/>
              </a:ext>
            </a:extLst>
          </p:cNvPr>
          <p:cNvSpPr txBox="1"/>
          <p:nvPr/>
        </p:nvSpPr>
        <p:spPr>
          <a:xfrm>
            <a:off x="5187967" y="6476552"/>
            <a:ext cx="758542" cy="307777"/>
          </a:xfrm>
          <a:prstGeom prst="rect">
            <a:avLst/>
          </a:prstGeom>
          <a:noFill/>
        </p:spPr>
        <p:txBody>
          <a:bodyPr wrap="none" rtlCol="0">
            <a:spAutoFit/>
          </a:bodyPr>
          <a:lstStyle/>
          <a:p>
            <a:pPr algn="ctr"/>
            <a:r>
              <a:rPr lang="es-ES" sz="1400" dirty="0">
                <a:solidFill>
                  <a:schemeClr val="tx1">
                    <a:lumMod val="75000"/>
                    <a:lumOff val="25000"/>
                  </a:schemeClr>
                </a:solidFill>
                <a:latin typeface="Comfortaa" pitchFamily="2" charset="0"/>
              </a:rPr>
              <a:t>19 / 33</a:t>
            </a:r>
          </a:p>
        </p:txBody>
      </p:sp>
      <p:sp>
        <p:nvSpPr>
          <p:cNvPr id="21" name="CuadroTexto 20">
            <a:extLst>
              <a:ext uri="{FF2B5EF4-FFF2-40B4-BE49-F238E27FC236}">
                <a16:creationId xmlns:a16="http://schemas.microsoft.com/office/drawing/2014/main" id="{D474E295-6A91-4E54-83AE-F556CFECE132}"/>
              </a:ext>
            </a:extLst>
          </p:cNvPr>
          <p:cNvSpPr txBox="1"/>
          <p:nvPr/>
        </p:nvSpPr>
        <p:spPr>
          <a:xfrm>
            <a:off x="6396019" y="1955333"/>
            <a:ext cx="2505681" cy="707886"/>
          </a:xfrm>
          <a:prstGeom prst="rect">
            <a:avLst/>
          </a:prstGeom>
          <a:noFill/>
        </p:spPr>
        <p:txBody>
          <a:bodyPr wrap="square" rtlCol="0">
            <a:spAutoFit/>
          </a:bodyPr>
          <a:lstStyle/>
          <a:p>
            <a:r>
              <a:rPr lang="es-ES" sz="2000" dirty="0" err="1">
                <a:latin typeface="Comfortaa" pitchFamily="2" charset="0"/>
              </a:rPr>
              <a:t>Recurrent</a:t>
            </a:r>
            <a:r>
              <a:rPr lang="es-ES" sz="2000" dirty="0">
                <a:latin typeface="Comfortaa" pitchFamily="2" charset="0"/>
              </a:rPr>
              <a:t> Neural Networks (</a:t>
            </a:r>
            <a:r>
              <a:rPr lang="es-ES" sz="2000" dirty="0" err="1">
                <a:latin typeface="Comfortaa" pitchFamily="2" charset="0"/>
              </a:rPr>
              <a:t>RNNs</a:t>
            </a:r>
            <a:r>
              <a:rPr lang="es-ES" sz="2000" dirty="0">
                <a:latin typeface="Comfortaa" pitchFamily="2" charset="0"/>
              </a:rPr>
              <a:t>)</a:t>
            </a:r>
          </a:p>
        </p:txBody>
      </p:sp>
      <p:sp>
        <p:nvSpPr>
          <p:cNvPr id="22" name="CuadroTexto 21">
            <a:extLst>
              <a:ext uri="{FF2B5EF4-FFF2-40B4-BE49-F238E27FC236}">
                <a16:creationId xmlns:a16="http://schemas.microsoft.com/office/drawing/2014/main" id="{CA0A60ED-3731-4B6F-A82F-59EE9E78EC31}"/>
              </a:ext>
            </a:extLst>
          </p:cNvPr>
          <p:cNvSpPr txBox="1"/>
          <p:nvPr/>
        </p:nvSpPr>
        <p:spPr>
          <a:xfrm>
            <a:off x="6396019" y="2896599"/>
            <a:ext cx="2052503" cy="400110"/>
          </a:xfrm>
          <a:prstGeom prst="rect">
            <a:avLst/>
          </a:prstGeom>
          <a:noFill/>
        </p:spPr>
        <p:txBody>
          <a:bodyPr wrap="square" rtlCol="0">
            <a:spAutoFit/>
          </a:bodyPr>
          <a:lstStyle/>
          <a:p>
            <a:r>
              <a:rPr lang="es-ES" sz="2000" dirty="0">
                <a:latin typeface="Comfortaa" pitchFamily="2" charset="0"/>
              </a:rPr>
              <a:t>Transformers</a:t>
            </a:r>
          </a:p>
        </p:txBody>
      </p:sp>
      <p:pic>
        <p:nvPicPr>
          <p:cNvPr id="5" name="Imagen 4" descr="Diagrama&#10;&#10;Descripción generada automáticamente">
            <a:extLst>
              <a:ext uri="{FF2B5EF4-FFF2-40B4-BE49-F238E27FC236}">
                <a16:creationId xmlns:a16="http://schemas.microsoft.com/office/drawing/2014/main" id="{3EF80D8F-622D-4275-816B-29A0A093F1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03439" y="1842028"/>
            <a:ext cx="2902960" cy="4363381"/>
          </a:xfrm>
          <a:prstGeom prst="rect">
            <a:avLst/>
          </a:prstGeom>
        </p:spPr>
      </p:pic>
      <p:sp>
        <p:nvSpPr>
          <p:cNvPr id="23" name="CuadroTexto 22">
            <a:extLst>
              <a:ext uri="{FF2B5EF4-FFF2-40B4-BE49-F238E27FC236}">
                <a16:creationId xmlns:a16="http://schemas.microsoft.com/office/drawing/2014/main" id="{0C56C5BE-1082-4ED9-9E47-F01657022480}"/>
              </a:ext>
            </a:extLst>
          </p:cNvPr>
          <p:cNvSpPr txBox="1"/>
          <p:nvPr/>
        </p:nvSpPr>
        <p:spPr>
          <a:xfrm>
            <a:off x="681690" y="1918764"/>
            <a:ext cx="933432" cy="400110"/>
          </a:xfrm>
          <a:prstGeom prst="rect">
            <a:avLst/>
          </a:prstGeom>
          <a:noFill/>
        </p:spPr>
        <p:txBody>
          <a:bodyPr wrap="square" rtlCol="0">
            <a:spAutoFit/>
          </a:bodyPr>
          <a:lstStyle/>
          <a:p>
            <a:pPr algn="ctr"/>
            <a:r>
              <a:rPr lang="es-ES" sz="2000" dirty="0" err="1">
                <a:latin typeface="Comfortaa" pitchFamily="2" charset="0"/>
              </a:rPr>
              <a:t>VAEs</a:t>
            </a:r>
            <a:endParaRPr lang="es-ES" sz="2000" dirty="0">
              <a:latin typeface="Comfortaa" pitchFamily="2" charset="0"/>
            </a:endParaRPr>
          </a:p>
        </p:txBody>
      </p:sp>
      <p:sp>
        <p:nvSpPr>
          <p:cNvPr id="24" name="CuadroTexto 23">
            <a:extLst>
              <a:ext uri="{FF2B5EF4-FFF2-40B4-BE49-F238E27FC236}">
                <a16:creationId xmlns:a16="http://schemas.microsoft.com/office/drawing/2014/main" id="{E751BB8B-7AB9-4542-946C-39B41F6696AE}"/>
              </a:ext>
            </a:extLst>
          </p:cNvPr>
          <p:cNvSpPr txBox="1"/>
          <p:nvPr/>
        </p:nvSpPr>
        <p:spPr>
          <a:xfrm>
            <a:off x="676196" y="4065066"/>
            <a:ext cx="933432" cy="400110"/>
          </a:xfrm>
          <a:prstGeom prst="rect">
            <a:avLst/>
          </a:prstGeom>
          <a:noFill/>
        </p:spPr>
        <p:txBody>
          <a:bodyPr wrap="square" rtlCol="0">
            <a:spAutoFit/>
          </a:bodyPr>
          <a:lstStyle/>
          <a:p>
            <a:pPr algn="ctr"/>
            <a:r>
              <a:rPr lang="es-ES" sz="2000" dirty="0" err="1">
                <a:latin typeface="Comfortaa" pitchFamily="2" charset="0"/>
              </a:rPr>
              <a:t>GANs</a:t>
            </a:r>
            <a:endParaRPr lang="es-ES" sz="2000" dirty="0">
              <a:latin typeface="Comfortaa" pitchFamily="2" charset="0"/>
            </a:endParaRPr>
          </a:p>
        </p:txBody>
      </p:sp>
    </p:spTree>
    <p:extLst>
      <p:ext uri="{BB962C8B-B14F-4D97-AF65-F5344CB8AC3E}">
        <p14:creationId xmlns:p14="http://schemas.microsoft.com/office/powerpoint/2010/main" val="2320095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CuadroTexto 38">
            <a:extLst>
              <a:ext uri="{FF2B5EF4-FFF2-40B4-BE49-F238E27FC236}">
                <a16:creationId xmlns:a16="http://schemas.microsoft.com/office/drawing/2014/main" id="{E12109E6-8D5D-45E7-AA7A-55CD09D91CE1}"/>
              </a:ext>
            </a:extLst>
          </p:cNvPr>
          <p:cNvSpPr txBox="1"/>
          <p:nvPr/>
        </p:nvSpPr>
        <p:spPr>
          <a:xfrm>
            <a:off x="1758025" y="1452845"/>
            <a:ext cx="3589444" cy="400110"/>
          </a:xfrm>
          <a:prstGeom prst="rect">
            <a:avLst/>
          </a:prstGeom>
          <a:noFill/>
        </p:spPr>
        <p:txBody>
          <a:bodyPr wrap="none" rtlCol="0">
            <a:spAutoFit/>
          </a:bodyPr>
          <a:lstStyle/>
          <a:p>
            <a:pPr algn="ctr"/>
            <a:r>
              <a:rPr lang="es-ES" sz="2000" dirty="0">
                <a:solidFill>
                  <a:schemeClr val="tx1">
                    <a:lumMod val="75000"/>
                    <a:lumOff val="25000"/>
                  </a:schemeClr>
                </a:solidFill>
                <a:latin typeface="Comfortaa" pitchFamily="2" charset="0"/>
              </a:rPr>
              <a:t>Carlos </a:t>
            </a:r>
            <a:r>
              <a:rPr lang="es-ES" sz="2000" dirty="0" err="1">
                <a:solidFill>
                  <a:schemeClr val="tx1">
                    <a:lumMod val="75000"/>
                    <a:lumOff val="25000"/>
                  </a:schemeClr>
                </a:solidFill>
                <a:latin typeface="Comfortaa" pitchFamily="2" charset="0"/>
              </a:rPr>
              <a:t>Hernandez</a:t>
            </a:r>
            <a:r>
              <a:rPr lang="es-ES" sz="2000" dirty="0">
                <a:solidFill>
                  <a:schemeClr val="tx1">
                    <a:lumMod val="75000"/>
                    <a:lumOff val="25000"/>
                  </a:schemeClr>
                </a:solidFill>
                <a:latin typeface="Comfortaa" pitchFamily="2" charset="0"/>
              </a:rPr>
              <a:t>-Olivan</a:t>
            </a:r>
          </a:p>
        </p:txBody>
      </p:sp>
      <p:pic>
        <p:nvPicPr>
          <p:cNvPr id="18" name="Picture 4" descr="Ayudas de la Universidad de Zaragoza para alumnos no residentes no  comunitarios | Información académica">
            <a:extLst>
              <a:ext uri="{FF2B5EF4-FFF2-40B4-BE49-F238E27FC236}">
                <a16:creationId xmlns:a16="http://schemas.microsoft.com/office/drawing/2014/main" id="{FA81FB3A-A667-41AA-8327-764E3C6D634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5980766"/>
            <a:ext cx="2619022" cy="962490"/>
          </a:xfrm>
          <a:prstGeom prst="rect">
            <a:avLst/>
          </a:prstGeom>
          <a:noFill/>
          <a:extLst>
            <a:ext uri="{909E8E84-426E-40DD-AFC4-6F175D3DCCD1}">
              <a14:hiddenFill xmlns:a14="http://schemas.microsoft.com/office/drawing/2010/main">
                <a:solidFill>
                  <a:srgbClr val="FFFFFF"/>
                </a:solidFill>
              </a14:hiddenFill>
            </a:ext>
          </a:extLst>
        </p:spPr>
      </p:pic>
      <p:sp>
        <p:nvSpPr>
          <p:cNvPr id="19" name="CuadroTexto 18">
            <a:extLst>
              <a:ext uri="{FF2B5EF4-FFF2-40B4-BE49-F238E27FC236}">
                <a16:creationId xmlns:a16="http://schemas.microsoft.com/office/drawing/2014/main" id="{E4FF1A7D-AEE2-4602-AC3D-8A83164BC1DD}"/>
              </a:ext>
            </a:extLst>
          </p:cNvPr>
          <p:cNvSpPr txBox="1"/>
          <p:nvPr/>
        </p:nvSpPr>
        <p:spPr>
          <a:xfrm>
            <a:off x="539844" y="2862016"/>
            <a:ext cx="5034692" cy="3046988"/>
          </a:xfrm>
          <a:prstGeom prst="rect">
            <a:avLst/>
          </a:prstGeom>
          <a:noFill/>
        </p:spPr>
        <p:txBody>
          <a:bodyPr wrap="square">
            <a:spAutoFit/>
          </a:bodyPr>
          <a:lstStyle/>
          <a:p>
            <a:pPr algn="just"/>
            <a:r>
              <a:rPr lang="en-US" sz="1600" dirty="0">
                <a:latin typeface="Comfortaa" pitchFamily="2" charset="0"/>
              </a:rPr>
              <a:t>Carlos Hernández </a:t>
            </a:r>
            <a:r>
              <a:rPr lang="en-US" sz="1600" dirty="0" err="1">
                <a:latin typeface="Comfortaa" pitchFamily="2" charset="0"/>
              </a:rPr>
              <a:t>Oliván</a:t>
            </a:r>
            <a:r>
              <a:rPr lang="en-US" sz="1600" dirty="0">
                <a:latin typeface="Comfortaa" pitchFamily="2" charset="0"/>
              </a:rPr>
              <a:t> is a PhD student in Electronics at the Universidad de Zaragoza under the supervision of Dr. José R. </a:t>
            </a:r>
            <a:r>
              <a:rPr lang="en-US" sz="1600" dirty="0" err="1">
                <a:latin typeface="Comfortaa" pitchFamily="2" charset="0"/>
              </a:rPr>
              <a:t>Beltrán</a:t>
            </a:r>
            <a:r>
              <a:rPr lang="en-US" sz="1600" dirty="0">
                <a:latin typeface="Comfortaa" pitchFamily="2" charset="0"/>
              </a:rPr>
              <a:t>. He received the B.E. and M.Sc. degrees in Industrial Engineering in 2017 and 2019, respectively. He studied viola at the Professional Conservatory of Zaragoza where he received his professional certificate in 2013. His research interests are focused on Music Information Retrieval, in particular, on music analysis and generation systems with Artificial Intelligence.</a:t>
            </a:r>
            <a:endParaRPr lang="en-US" sz="1600" dirty="0"/>
          </a:p>
        </p:txBody>
      </p:sp>
      <p:pic>
        <p:nvPicPr>
          <p:cNvPr id="4" name="Imagen 3" descr="Hombre sonriendo con barba y bigote&#10;&#10;Descripción generada automáticamente">
            <a:extLst>
              <a:ext uri="{FF2B5EF4-FFF2-40B4-BE49-F238E27FC236}">
                <a16:creationId xmlns:a16="http://schemas.microsoft.com/office/drawing/2014/main" id="{9789EF86-3BD0-4F3A-83A8-C4E881352D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843" y="820473"/>
            <a:ext cx="1218182" cy="1624242"/>
          </a:xfrm>
          <a:prstGeom prst="ellipse">
            <a:avLst/>
          </a:prstGeom>
        </p:spPr>
      </p:pic>
      <p:pic>
        <p:nvPicPr>
          <p:cNvPr id="6" name="Imagen 5" descr="Un hombre posa de frente&#10;&#10;Descripción generada automáticamente">
            <a:extLst>
              <a:ext uri="{FF2B5EF4-FFF2-40B4-BE49-F238E27FC236}">
                <a16:creationId xmlns:a16="http://schemas.microsoft.com/office/drawing/2014/main" id="{A9BF26D6-2768-4470-BC15-2CC3878263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8882" y="858114"/>
            <a:ext cx="1137730" cy="1651128"/>
          </a:xfrm>
          <a:prstGeom prst="ellipse">
            <a:avLst/>
          </a:prstGeom>
        </p:spPr>
      </p:pic>
      <p:sp>
        <p:nvSpPr>
          <p:cNvPr id="27" name="CuadroTexto 26">
            <a:extLst>
              <a:ext uri="{FF2B5EF4-FFF2-40B4-BE49-F238E27FC236}">
                <a16:creationId xmlns:a16="http://schemas.microsoft.com/office/drawing/2014/main" id="{2AC7ED6E-C7F3-451F-87C9-81087B11BC76}"/>
              </a:ext>
            </a:extLst>
          </p:cNvPr>
          <p:cNvSpPr txBox="1"/>
          <p:nvPr/>
        </p:nvSpPr>
        <p:spPr>
          <a:xfrm>
            <a:off x="5906630" y="2825265"/>
            <a:ext cx="5604406" cy="3785652"/>
          </a:xfrm>
          <a:prstGeom prst="rect">
            <a:avLst/>
          </a:prstGeom>
          <a:noFill/>
        </p:spPr>
        <p:txBody>
          <a:bodyPr wrap="square">
            <a:spAutoFit/>
          </a:bodyPr>
          <a:lstStyle/>
          <a:p>
            <a:pPr algn="just"/>
            <a:r>
              <a:rPr lang="en-US" sz="1600" dirty="0">
                <a:latin typeface="Comfortaa" pitchFamily="2" charset="0"/>
              </a:rPr>
              <a:t>José R. </a:t>
            </a:r>
            <a:r>
              <a:rPr lang="en-US" sz="1600" dirty="0" err="1">
                <a:latin typeface="Comfortaa" pitchFamily="2" charset="0"/>
              </a:rPr>
              <a:t>Beltrán</a:t>
            </a:r>
            <a:r>
              <a:rPr lang="en-US" sz="1600" dirty="0">
                <a:latin typeface="Comfortaa" pitchFamily="2" charset="0"/>
              </a:rPr>
              <a:t> is an Associate Professor with the Department of Electronic Engineering and Communications, University of Zaragoza. He has been involved in different research and development projects on Audio Analysis and Processing. His research interests are focused on the study of Automatic Learning Systems for the analysis, processing and synthesis of the musical signal. In 2008, he was a promoter of an academic spin-off: ARSTIC Audiovisual Solutions S.L. devoted to the use of technologies for the artistic and audiovisual fields.</a:t>
            </a:r>
          </a:p>
          <a:p>
            <a:pPr algn="just"/>
            <a:r>
              <a:rPr lang="en-US" sz="1600" dirty="0">
                <a:latin typeface="Comfortaa" pitchFamily="2" charset="0"/>
              </a:rPr>
              <a:t>Prof. </a:t>
            </a:r>
            <a:r>
              <a:rPr lang="en-US" sz="1600" dirty="0" err="1">
                <a:latin typeface="Comfortaa" pitchFamily="2" charset="0"/>
              </a:rPr>
              <a:t>Beltrán</a:t>
            </a:r>
            <a:r>
              <a:rPr lang="en-US" sz="1600" dirty="0">
                <a:latin typeface="Comfortaa" pitchFamily="2" charset="0"/>
              </a:rPr>
              <a:t> is a member of the Aragon Institute for Engineering Research (I3A), </a:t>
            </a:r>
            <a:r>
              <a:rPr lang="en-US" sz="1600" dirty="0" err="1">
                <a:latin typeface="Comfortaa" pitchFamily="2" charset="0"/>
              </a:rPr>
              <a:t>Reseach</a:t>
            </a:r>
            <a:r>
              <a:rPr lang="en-US" sz="1600" dirty="0">
                <a:latin typeface="Comfortaa" pitchFamily="2" charset="0"/>
              </a:rPr>
              <a:t> Group in Advanced Interfaces (</a:t>
            </a:r>
            <a:r>
              <a:rPr lang="en-US" sz="1600" dirty="0" err="1">
                <a:latin typeface="Comfortaa" pitchFamily="2" charset="0"/>
              </a:rPr>
              <a:t>AffeciveLab</a:t>
            </a:r>
            <a:r>
              <a:rPr lang="en-US" sz="1600" dirty="0">
                <a:latin typeface="Comfortaa" pitchFamily="2" charset="0"/>
              </a:rPr>
              <a:t>).</a:t>
            </a:r>
          </a:p>
        </p:txBody>
      </p:sp>
      <p:sp>
        <p:nvSpPr>
          <p:cNvPr id="41" name="CuadroTexto 40">
            <a:extLst>
              <a:ext uri="{FF2B5EF4-FFF2-40B4-BE49-F238E27FC236}">
                <a16:creationId xmlns:a16="http://schemas.microsoft.com/office/drawing/2014/main" id="{2F42B259-A8BF-42DA-84AF-C60E64C62EBC}"/>
              </a:ext>
            </a:extLst>
          </p:cNvPr>
          <p:cNvSpPr txBox="1"/>
          <p:nvPr/>
        </p:nvSpPr>
        <p:spPr>
          <a:xfrm>
            <a:off x="7589303" y="1461440"/>
            <a:ext cx="2855269" cy="400110"/>
          </a:xfrm>
          <a:prstGeom prst="rect">
            <a:avLst/>
          </a:prstGeom>
          <a:noFill/>
        </p:spPr>
        <p:txBody>
          <a:bodyPr wrap="none" rtlCol="0">
            <a:spAutoFit/>
          </a:bodyPr>
          <a:lstStyle/>
          <a:p>
            <a:pPr algn="ctr"/>
            <a:r>
              <a:rPr lang="es-ES" sz="2000" dirty="0">
                <a:solidFill>
                  <a:schemeClr val="tx1">
                    <a:lumMod val="75000"/>
                    <a:lumOff val="25000"/>
                  </a:schemeClr>
                </a:solidFill>
                <a:latin typeface="Comfortaa" pitchFamily="2" charset="0"/>
              </a:rPr>
              <a:t>José Ramón Beltrán</a:t>
            </a:r>
          </a:p>
        </p:txBody>
      </p:sp>
    </p:spTree>
    <p:extLst>
      <p:ext uri="{BB962C8B-B14F-4D97-AF65-F5344CB8AC3E}">
        <p14:creationId xmlns:p14="http://schemas.microsoft.com/office/powerpoint/2010/main" val="447575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E7AEE272-EF38-4E7E-8261-A1656942A452}"/>
              </a:ext>
            </a:extLst>
          </p:cNvPr>
          <p:cNvSpPr/>
          <p:nvPr/>
        </p:nvSpPr>
        <p:spPr>
          <a:xfrm>
            <a:off x="0" y="-11293"/>
            <a:ext cx="12192000" cy="1000177"/>
          </a:xfrm>
          <a:prstGeom prst="rect">
            <a:avLst/>
          </a:prstGeom>
          <a:solidFill>
            <a:srgbClr val="E1E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adroTexto 9">
            <a:extLst>
              <a:ext uri="{FF2B5EF4-FFF2-40B4-BE49-F238E27FC236}">
                <a16:creationId xmlns:a16="http://schemas.microsoft.com/office/drawing/2014/main" id="{D46BFE0F-F722-46C1-8118-D4D286A8BE65}"/>
              </a:ext>
            </a:extLst>
          </p:cNvPr>
          <p:cNvSpPr txBox="1"/>
          <p:nvPr/>
        </p:nvSpPr>
        <p:spPr>
          <a:xfrm>
            <a:off x="406239" y="203615"/>
            <a:ext cx="10623711" cy="646331"/>
          </a:xfrm>
          <a:prstGeom prst="rect">
            <a:avLst/>
          </a:prstGeom>
          <a:noFill/>
        </p:spPr>
        <p:txBody>
          <a:bodyPr wrap="square">
            <a:spAutoFit/>
          </a:bodyPr>
          <a:lstStyle/>
          <a:p>
            <a:r>
              <a:rPr lang="es-ES" sz="3600" dirty="0">
                <a:latin typeface="Comfortaa" pitchFamily="2" charset="0"/>
              </a:rPr>
              <a:t>M</a:t>
            </a:r>
            <a:r>
              <a:rPr lang="en-US" sz="3600" dirty="0" err="1">
                <a:latin typeface="Comfortaa" pitchFamily="2" charset="0"/>
              </a:rPr>
              <a:t>usic</a:t>
            </a:r>
            <a:r>
              <a:rPr lang="en-US" sz="3600" dirty="0">
                <a:latin typeface="Comfortaa" pitchFamily="2" charset="0"/>
              </a:rPr>
              <a:t> composition DL</a:t>
            </a:r>
          </a:p>
        </p:txBody>
      </p:sp>
      <p:sp>
        <p:nvSpPr>
          <p:cNvPr id="11" name="Rectángulo 10">
            <a:extLst>
              <a:ext uri="{FF2B5EF4-FFF2-40B4-BE49-F238E27FC236}">
                <a16:creationId xmlns:a16="http://schemas.microsoft.com/office/drawing/2014/main" id="{DCF1A64E-AD8A-4DD2-B5B2-2E3005B04EF5}"/>
              </a:ext>
            </a:extLst>
          </p:cNvPr>
          <p:cNvSpPr/>
          <p:nvPr/>
        </p:nvSpPr>
        <p:spPr>
          <a:xfrm>
            <a:off x="0" y="6368967"/>
            <a:ext cx="12192000" cy="509289"/>
          </a:xfrm>
          <a:prstGeom prst="rect">
            <a:avLst/>
          </a:prstGeom>
          <a:solidFill>
            <a:srgbClr val="E1E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uadroTexto 11">
            <a:extLst>
              <a:ext uri="{FF2B5EF4-FFF2-40B4-BE49-F238E27FC236}">
                <a16:creationId xmlns:a16="http://schemas.microsoft.com/office/drawing/2014/main" id="{7B2C9F6B-9D8A-4989-9D5A-72D5EFABC24D}"/>
              </a:ext>
            </a:extLst>
          </p:cNvPr>
          <p:cNvSpPr txBox="1"/>
          <p:nvPr/>
        </p:nvSpPr>
        <p:spPr>
          <a:xfrm>
            <a:off x="8016200" y="6438963"/>
            <a:ext cx="4046299" cy="307777"/>
          </a:xfrm>
          <a:prstGeom prst="rect">
            <a:avLst/>
          </a:prstGeom>
          <a:noFill/>
        </p:spPr>
        <p:txBody>
          <a:bodyPr wrap="none" rtlCol="0">
            <a:spAutoFit/>
          </a:bodyPr>
          <a:lstStyle/>
          <a:p>
            <a:pPr algn="ctr"/>
            <a:r>
              <a:rPr lang="es-ES" sz="1400" dirty="0">
                <a:solidFill>
                  <a:schemeClr val="tx1">
                    <a:lumMod val="75000"/>
                    <a:lumOff val="25000"/>
                  </a:schemeClr>
                </a:solidFill>
                <a:latin typeface="Comfortaa" pitchFamily="2" charset="0"/>
              </a:rPr>
              <a:t>Carlos </a:t>
            </a:r>
            <a:r>
              <a:rPr lang="es-ES" sz="1400" dirty="0" err="1">
                <a:solidFill>
                  <a:schemeClr val="tx1">
                    <a:lumMod val="75000"/>
                    <a:lumOff val="25000"/>
                  </a:schemeClr>
                </a:solidFill>
                <a:latin typeface="Comfortaa" pitchFamily="2" charset="0"/>
              </a:rPr>
              <a:t>Hernandez</a:t>
            </a:r>
            <a:r>
              <a:rPr lang="es-ES" sz="1400" dirty="0">
                <a:solidFill>
                  <a:schemeClr val="tx1">
                    <a:lumMod val="75000"/>
                    <a:lumOff val="25000"/>
                  </a:schemeClr>
                </a:solidFill>
                <a:latin typeface="Comfortaa" pitchFamily="2" charset="0"/>
              </a:rPr>
              <a:t>-Olivan, </a:t>
            </a:r>
            <a:r>
              <a:rPr lang="es-ES" sz="1400" dirty="0" err="1">
                <a:solidFill>
                  <a:schemeClr val="tx1">
                    <a:lumMod val="75000"/>
                    <a:lumOff val="25000"/>
                  </a:schemeClr>
                </a:solidFill>
                <a:latin typeface="Comfortaa" pitchFamily="2" charset="0"/>
              </a:rPr>
              <a:t>Jose</a:t>
            </a:r>
            <a:r>
              <a:rPr lang="es-ES" sz="1400" dirty="0">
                <a:solidFill>
                  <a:schemeClr val="tx1">
                    <a:lumMod val="75000"/>
                    <a:lumOff val="25000"/>
                  </a:schemeClr>
                </a:solidFill>
                <a:latin typeface="Comfortaa" pitchFamily="2" charset="0"/>
              </a:rPr>
              <a:t> R. </a:t>
            </a:r>
            <a:r>
              <a:rPr lang="es-ES" sz="1400" dirty="0" err="1">
                <a:solidFill>
                  <a:schemeClr val="tx1">
                    <a:lumMod val="75000"/>
                    <a:lumOff val="25000"/>
                  </a:schemeClr>
                </a:solidFill>
                <a:latin typeface="Comfortaa" pitchFamily="2" charset="0"/>
              </a:rPr>
              <a:t>Beltran</a:t>
            </a:r>
            <a:endParaRPr lang="es-ES" sz="1400" dirty="0">
              <a:solidFill>
                <a:schemeClr val="tx1">
                  <a:lumMod val="75000"/>
                  <a:lumOff val="25000"/>
                </a:schemeClr>
              </a:solidFill>
              <a:latin typeface="Comfortaa" pitchFamily="2" charset="0"/>
            </a:endParaRPr>
          </a:p>
        </p:txBody>
      </p:sp>
      <p:pic>
        <p:nvPicPr>
          <p:cNvPr id="13" name="Picture 4" descr="Ayudas de la Universidad de Zaragoza para alumnos no residentes no  comunitarios | Información académica">
            <a:extLst>
              <a:ext uri="{FF2B5EF4-FFF2-40B4-BE49-F238E27FC236}">
                <a16:creationId xmlns:a16="http://schemas.microsoft.com/office/drawing/2014/main" id="{F1A72F88-1CA8-4EE6-A02B-CD2E96351CD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6274565"/>
            <a:ext cx="1931670" cy="709888"/>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a16="http://schemas.microsoft.com/office/drawing/2014/main" id="{2654B221-D8B1-4E42-9333-6DFDEA7C1096}"/>
              </a:ext>
            </a:extLst>
          </p:cNvPr>
          <p:cNvSpPr txBox="1"/>
          <p:nvPr/>
        </p:nvSpPr>
        <p:spPr>
          <a:xfrm>
            <a:off x="5170335" y="6476552"/>
            <a:ext cx="793808" cy="307777"/>
          </a:xfrm>
          <a:prstGeom prst="rect">
            <a:avLst/>
          </a:prstGeom>
          <a:noFill/>
        </p:spPr>
        <p:txBody>
          <a:bodyPr wrap="none" rtlCol="0">
            <a:spAutoFit/>
          </a:bodyPr>
          <a:lstStyle/>
          <a:p>
            <a:pPr algn="ctr"/>
            <a:r>
              <a:rPr lang="es-ES" sz="1400" dirty="0">
                <a:solidFill>
                  <a:schemeClr val="tx1">
                    <a:lumMod val="75000"/>
                    <a:lumOff val="25000"/>
                  </a:schemeClr>
                </a:solidFill>
                <a:latin typeface="Comfortaa" pitchFamily="2" charset="0"/>
              </a:rPr>
              <a:t>20 / 33</a:t>
            </a:r>
          </a:p>
        </p:txBody>
      </p:sp>
      <p:sp>
        <p:nvSpPr>
          <p:cNvPr id="16" name="Rectángulo: esquinas redondeadas 15">
            <a:extLst>
              <a:ext uri="{FF2B5EF4-FFF2-40B4-BE49-F238E27FC236}">
                <a16:creationId xmlns:a16="http://schemas.microsoft.com/office/drawing/2014/main" id="{3337A051-7C91-45C7-A763-48DE52DA213B}"/>
              </a:ext>
            </a:extLst>
          </p:cNvPr>
          <p:cNvSpPr/>
          <p:nvPr/>
        </p:nvSpPr>
        <p:spPr>
          <a:xfrm>
            <a:off x="912778" y="1917599"/>
            <a:ext cx="3426009" cy="4178802"/>
          </a:xfrm>
          <a:prstGeom prst="roundRect">
            <a:avLst>
              <a:gd name="adj" fmla="val 6811"/>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uadroTexto 20">
            <a:extLst>
              <a:ext uri="{FF2B5EF4-FFF2-40B4-BE49-F238E27FC236}">
                <a16:creationId xmlns:a16="http://schemas.microsoft.com/office/drawing/2014/main" id="{75149921-B916-4BEA-871B-CAB631645D49}"/>
              </a:ext>
            </a:extLst>
          </p:cNvPr>
          <p:cNvSpPr txBox="1"/>
          <p:nvPr/>
        </p:nvSpPr>
        <p:spPr>
          <a:xfrm>
            <a:off x="10009563" y="4029140"/>
            <a:ext cx="1117620" cy="369332"/>
          </a:xfrm>
          <a:prstGeom prst="rect">
            <a:avLst/>
          </a:prstGeom>
          <a:noFill/>
        </p:spPr>
        <p:txBody>
          <a:bodyPr wrap="square" rtlCol="0">
            <a:spAutoFit/>
          </a:bodyPr>
          <a:lstStyle/>
          <a:p>
            <a:pPr algn="ctr"/>
            <a:r>
              <a:rPr lang="es-ES" dirty="0" err="1">
                <a:latin typeface="Comfortaa" pitchFamily="2" charset="0"/>
              </a:rPr>
              <a:t>Signals</a:t>
            </a:r>
            <a:endParaRPr lang="es-ES" dirty="0">
              <a:latin typeface="Comfortaa" pitchFamily="2" charset="0"/>
            </a:endParaRPr>
          </a:p>
        </p:txBody>
      </p:sp>
      <p:sp>
        <p:nvSpPr>
          <p:cNvPr id="22" name="Rectángulo: esquinas redondeadas 21">
            <a:extLst>
              <a:ext uri="{FF2B5EF4-FFF2-40B4-BE49-F238E27FC236}">
                <a16:creationId xmlns:a16="http://schemas.microsoft.com/office/drawing/2014/main" id="{8F6C0447-DB45-413E-A7A9-AC672BD57E5D}"/>
              </a:ext>
            </a:extLst>
          </p:cNvPr>
          <p:cNvSpPr/>
          <p:nvPr/>
        </p:nvSpPr>
        <p:spPr>
          <a:xfrm>
            <a:off x="8202995" y="1917599"/>
            <a:ext cx="3411645" cy="4178802"/>
          </a:xfrm>
          <a:prstGeom prst="roundRect">
            <a:avLst>
              <a:gd name="adj" fmla="val 6811"/>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uadroTexto 22">
            <a:extLst>
              <a:ext uri="{FF2B5EF4-FFF2-40B4-BE49-F238E27FC236}">
                <a16:creationId xmlns:a16="http://schemas.microsoft.com/office/drawing/2014/main" id="{397A4CAE-2A10-44C6-B5D8-51E79FD33E00}"/>
              </a:ext>
            </a:extLst>
          </p:cNvPr>
          <p:cNvSpPr txBox="1"/>
          <p:nvPr/>
        </p:nvSpPr>
        <p:spPr>
          <a:xfrm>
            <a:off x="1121271" y="2514215"/>
            <a:ext cx="3059917" cy="369332"/>
          </a:xfrm>
          <a:prstGeom prst="rect">
            <a:avLst/>
          </a:prstGeom>
          <a:noFill/>
        </p:spPr>
        <p:txBody>
          <a:bodyPr wrap="square">
            <a:spAutoFit/>
          </a:bodyPr>
          <a:lstStyle/>
          <a:p>
            <a:r>
              <a:rPr lang="en-US" dirty="0">
                <a:latin typeface="Comfortaa" pitchFamily="2" charset="0"/>
              </a:rPr>
              <a:t>Monophonic</a:t>
            </a:r>
            <a:endParaRPr lang="en-US" dirty="0"/>
          </a:p>
        </p:txBody>
      </p:sp>
      <p:sp>
        <p:nvSpPr>
          <p:cNvPr id="24" name="CuadroTexto 23">
            <a:extLst>
              <a:ext uri="{FF2B5EF4-FFF2-40B4-BE49-F238E27FC236}">
                <a16:creationId xmlns:a16="http://schemas.microsoft.com/office/drawing/2014/main" id="{43899873-7180-41E8-9E65-CA553BBB15E0}"/>
              </a:ext>
            </a:extLst>
          </p:cNvPr>
          <p:cNvSpPr txBox="1"/>
          <p:nvPr/>
        </p:nvSpPr>
        <p:spPr>
          <a:xfrm>
            <a:off x="979458" y="1965461"/>
            <a:ext cx="2030131" cy="369332"/>
          </a:xfrm>
          <a:prstGeom prst="rect">
            <a:avLst/>
          </a:prstGeom>
          <a:noFill/>
        </p:spPr>
        <p:txBody>
          <a:bodyPr wrap="square">
            <a:spAutoFit/>
          </a:bodyPr>
          <a:lstStyle/>
          <a:p>
            <a:r>
              <a:rPr lang="en-US" b="1" dirty="0">
                <a:solidFill>
                  <a:srgbClr val="2D699F"/>
                </a:solidFill>
                <a:latin typeface="Comfortaa" pitchFamily="2" charset="0"/>
              </a:rPr>
              <a:t>MELODY</a:t>
            </a:r>
            <a:endParaRPr lang="en-US" b="1" dirty="0">
              <a:solidFill>
                <a:srgbClr val="2D699F"/>
              </a:solidFill>
            </a:endParaRPr>
          </a:p>
        </p:txBody>
      </p:sp>
      <p:sp>
        <p:nvSpPr>
          <p:cNvPr id="25" name="CuadroTexto 24">
            <a:extLst>
              <a:ext uri="{FF2B5EF4-FFF2-40B4-BE49-F238E27FC236}">
                <a16:creationId xmlns:a16="http://schemas.microsoft.com/office/drawing/2014/main" id="{241170EA-E974-48D0-AD66-002F7F52D013}"/>
              </a:ext>
            </a:extLst>
          </p:cNvPr>
          <p:cNvSpPr txBox="1"/>
          <p:nvPr/>
        </p:nvSpPr>
        <p:spPr>
          <a:xfrm>
            <a:off x="8272133" y="2002109"/>
            <a:ext cx="2783795" cy="369332"/>
          </a:xfrm>
          <a:prstGeom prst="rect">
            <a:avLst/>
          </a:prstGeom>
          <a:noFill/>
        </p:spPr>
        <p:txBody>
          <a:bodyPr wrap="square">
            <a:spAutoFit/>
          </a:bodyPr>
          <a:lstStyle/>
          <a:p>
            <a:r>
              <a:rPr lang="en-US" sz="1800" b="1" dirty="0">
                <a:solidFill>
                  <a:srgbClr val="2D699F"/>
                </a:solidFill>
                <a:latin typeface="Comfortaa" pitchFamily="2" charset="0"/>
              </a:rPr>
              <a:t>MULTI-INSTRUMENT</a:t>
            </a:r>
            <a:endParaRPr lang="en-US" b="1" dirty="0">
              <a:solidFill>
                <a:srgbClr val="2D699F"/>
              </a:solidFill>
            </a:endParaRPr>
          </a:p>
        </p:txBody>
      </p:sp>
      <p:sp>
        <p:nvSpPr>
          <p:cNvPr id="32" name="CuadroTexto 31">
            <a:extLst>
              <a:ext uri="{FF2B5EF4-FFF2-40B4-BE49-F238E27FC236}">
                <a16:creationId xmlns:a16="http://schemas.microsoft.com/office/drawing/2014/main" id="{AAB4D7A1-8A98-4AE0-96BF-F79F66904216}"/>
              </a:ext>
            </a:extLst>
          </p:cNvPr>
          <p:cNvSpPr txBox="1"/>
          <p:nvPr/>
        </p:nvSpPr>
        <p:spPr>
          <a:xfrm>
            <a:off x="1119731" y="3102890"/>
            <a:ext cx="1539474" cy="369332"/>
          </a:xfrm>
          <a:prstGeom prst="rect">
            <a:avLst/>
          </a:prstGeom>
          <a:noFill/>
        </p:spPr>
        <p:txBody>
          <a:bodyPr wrap="square">
            <a:spAutoFit/>
          </a:bodyPr>
          <a:lstStyle/>
          <a:p>
            <a:r>
              <a:rPr lang="en-US" dirty="0">
                <a:latin typeface="Comfortaa" pitchFamily="2" charset="0"/>
              </a:rPr>
              <a:t>Polyphonic</a:t>
            </a:r>
            <a:endParaRPr lang="en-US" dirty="0"/>
          </a:p>
        </p:txBody>
      </p:sp>
      <p:sp>
        <p:nvSpPr>
          <p:cNvPr id="34" name="CuadroTexto 33">
            <a:extLst>
              <a:ext uri="{FF2B5EF4-FFF2-40B4-BE49-F238E27FC236}">
                <a16:creationId xmlns:a16="http://schemas.microsoft.com/office/drawing/2014/main" id="{E888326D-9216-4C7C-8C47-B8A039B54806}"/>
              </a:ext>
            </a:extLst>
          </p:cNvPr>
          <p:cNvSpPr txBox="1"/>
          <p:nvPr/>
        </p:nvSpPr>
        <p:spPr>
          <a:xfrm>
            <a:off x="8378858" y="2506090"/>
            <a:ext cx="3059917" cy="369332"/>
          </a:xfrm>
          <a:prstGeom prst="rect">
            <a:avLst/>
          </a:prstGeom>
          <a:noFill/>
        </p:spPr>
        <p:txBody>
          <a:bodyPr wrap="square">
            <a:spAutoFit/>
          </a:bodyPr>
          <a:lstStyle/>
          <a:p>
            <a:r>
              <a:rPr lang="en-US" dirty="0">
                <a:latin typeface="Comfortaa" pitchFamily="2" charset="0"/>
              </a:rPr>
              <a:t>Ensemble</a:t>
            </a:r>
            <a:endParaRPr lang="en-US" dirty="0"/>
          </a:p>
        </p:txBody>
      </p:sp>
      <p:sp>
        <p:nvSpPr>
          <p:cNvPr id="45" name="CuadroTexto 44">
            <a:extLst>
              <a:ext uri="{FF2B5EF4-FFF2-40B4-BE49-F238E27FC236}">
                <a16:creationId xmlns:a16="http://schemas.microsoft.com/office/drawing/2014/main" id="{18D6682C-33D5-4832-9232-296688F8140A}"/>
              </a:ext>
            </a:extLst>
          </p:cNvPr>
          <p:cNvSpPr txBox="1"/>
          <p:nvPr/>
        </p:nvSpPr>
        <p:spPr>
          <a:xfrm>
            <a:off x="1118368" y="4429576"/>
            <a:ext cx="2131845" cy="646331"/>
          </a:xfrm>
          <a:prstGeom prst="rect">
            <a:avLst/>
          </a:prstGeom>
          <a:noFill/>
        </p:spPr>
        <p:txBody>
          <a:bodyPr wrap="square">
            <a:spAutoFit/>
          </a:bodyPr>
          <a:lstStyle/>
          <a:p>
            <a:r>
              <a:rPr lang="en-US" dirty="0">
                <a:latin typeface="Comfortaa" pitchFamily="2" charset="0"/>
              </a:rPr>
              <a:t>Melody +</a:t>
            </a:r>
          </a:p>
          <a:p>
            <a:r>
              <a:rPr lang="en-US" dirty="0">
                <a:latin typeface="Comfortaa" pitchFamily="2" charset="0"/>
              </a:rPr>
              <a:t>Accompaniment</a:t>
            </a:r>
            <a:endParaRPr lang="en-US" dirty="0"/>
          </a:p>
        </p:txBody>
      </p:sp>
      <p:pic>
        <p:nvPicPr>
          <p:cNvPr id="5" name="Imagen 4">
            <a:extLst>
              <a:ext uri="{FF2B5EF4-FFF2-40B4-BE49-F238E27FC236}">
                <a16:creationId xmlns:a16="http://schemas.microsoft.com/office/drawing/2014/main" id="{2B5E2EB4-4051-48C5-B1C8-363294BF6969}"/>
              </a:ext>
            </a:extLst>
          </p:cNvPr>
          <p:cNvPicPr>
            <a:picLocks noChangeAspect="1"/>
          </p:cNvPicPr>
          <p:nvPr/>
        </p:nvPicPr>
        <p:blipFill rotWithShape="1">
          <a:blip r:embed="rId3"/>
          <a:srcRect b="27812"/>
          <a:stretch/>
        </p:blipFill>
        <p:spPr>
          <a:xfrm>
            <a:off x="3236453" y="2314098"/>
            <a:ext cx="895350" cy="646331"/>
          </a:xfrm>
          <a:prstGeom prst="rect">
            <a:avLst/>
          </a:prstGeom>
        </p:spPr>
      </p:pic>
      <p:pic>
        <p:nvPicPr>
          <p:cNvPr id="46" name="Imagen 45">
            <a:extLst>
              <a:ext uri="{FF2B5EF4-FFF2-40B4-BE49-F238E27FC236}">
                <a16:creationId xmlns:a16="http://schemas.microsoft.com/office/drawing/2014/main" id="{6A3631E6-250E-481D-A70A-95EDB54A3B85}"/>
              </a:ext>
            </a:extLst>
          </p:cNvPr>
          <p:cNvPicPr>
            <a:picLocks noChangeAspect="1"/>
          </p:cNvPicPr>
          <p:nvPr/>
        </p:nvPicPr>
        <p:blipFill rotWithShape="1">
          <a:blip r:embed="rId3"/>
          <a:srcRect b="27812"/>
          <a:stretch/>
        </p:blipFill>
        <p:spPr>
          <a:xfrm>
            <a:off x="9702602" y="4690672"/>
            <a:ext cx="895350" cy="646331"/>
          </a:xfrm>
          <a:prstGeom prst="rect">
            <a:avLst/>
          </a:prstGeom>
        </p:spPr>
      </p:pic>
      <p:pic>
        <p:nvPicPr>
          <p:cNvPr id="47" name="Imagen 46">
            <a:extLst>
              <a:ext uri="{FF2B5EF4-FFF2-40B4-BE49-F238E27FC236}">
                <a16:creationId xmlns:a16="http://schemas.microsoft.com/office/drawing/2014/main" id="{A484A78C-89A9-42F6-8692-A53CB45B4284}"/>
              </a:ext>
            </a:extLst>
          </p:cNvPr>
          <p:cNvPicPr>
            <a:picLocks noChangeAspect="1"/>
          </p:cNvPicPr>
          <p:nvPr/>
        </p:nvPicPr>
        <p:blipFill rotWithShape="1">
          <a:blip r:embed="rId3"/>
          <a:srcRect b="27812"/>
          <a:stretch/>
        </p:blipFill>
        <p:spPr>
          <a:xfrm>
            <a:off x="9708306" y="3413774"/>
            <a:ext cx="895350" cy="646331"/>
          </a:xfrm>
          <a:prstGeom prst="rect">
            <a:avLst/>
          </a:prstGeom>
        </p:spPr>
      </p:pic>
      <p:sp>
        <p:nvSpPr>
          <p:cNvPr id="49" name="CuadroTexto 48">
            <a:extLst>
              <a:ext uri="{FF2B5EF4-FFF2-40B4-BE49-F238E27FC236}">
                <a16:creationId xmlns:a16="http://schemas.microsoft.com/office/drawing/2014/main" id="{36E0CF13-7F03-4DB6-B758-6685C0002104}"/>
              </a:ext>
            </a:extLst>
          </p:cNvPr>
          <p:cNvSpPr txBox="1"/>
          <p:nvPr/>
        </p:nvSpPr>
        <p:spPr>
          <a:xfrm>
            <a:off x="8378858" y="2959932"/>
            <a:ext cx="3059917" cy="369332"/>
          </a:xfrm>
          <a:prstGeom prst="rect">
            <a:avLst/>
          </a:prstGeom>
          <a:noFill/>
        </p:spPr>
        <p:txBody>
          <a:bodyPr wrap="square">
            <a:spAutoFit/>
          </a:bodyPr>
          <a:lstStyle/>
          <a:p>
            <a:r>
              <a:rPr lang="en-US" dirty="0">
                <a:latin typeface="Comfortaa" pitchFamily="2" charset="0"/>
              </a:rPr>
              <a:t>Orchestra</a:t>
            </a:r>
            <a:endParaRPr lang="en-US" dirty="0"/>
          </a:p>
        </p:txBody>
      </p:sp>
      <p:sp>
        <p:nvSpPr>
          <p:cNvPr id="50" name="CuadroTexto 49">
            <a:extLst>
              <a:ext uri="{FF2B5EF4-FFF2-40B4-BE49-F238E27FC236}">
                <a16:creationId xmlns:a16="http://schemas.microsoft.com/office/drawing/2014/main" id="{2DB9D229-89DB-480A-AE1C-CEBB3883A782}"/>
              </a:ext>
            </a:extLst>
          </p:cNvPr>
          <p:cNvSpPr txBox="1"/>
          <p:nvPr/>
        </p:nvSpPr>
        <p:spPr>
          <a:xfrm>
            <a:off x="9961323" y="4181351"/>
            <a:ext cx="377907" cy="369332"/>
          </a:xfrm>
          <a:prstGeom prst="rect">
            <a:avLst/>
          </a:prstGeom>
          <a:noFill/>
        </p:spPr>
        <p:txBody>
          <a:bodyPr wrap="square">
            <a:spAutoFit/>
          </a:bodyPr>
          <a:lstStyle/>
          <a:p>
            <a:r>
              <a:rPr lang="en-US" dirty="0">
                <a:latin typeface="Comfortaa" pitchFamily="2" charset="0"/>
              </a:rPr>
              <a:t>…</a:t>
            </a:r>
            <a:endParaRPr lang="en-US" dirty="0"/>
          </a:p>
        </p:txBody>
      </p:sp>
      <p:pic>
        <p:nvPicPr>
          <p:cNvPr id="7" name="Imagen 6">
            <a:extLst>
              <a:ext uri="{FF2B5EF4-FFF2-40B4-BE49-F238E27FC236}">
                <a16:creationId xmlns:a16="http://schemas.microsoft.com/office/drawing/2014/main" id="{65232095-1DA8-477A-A227-74E03A0607FB}"/>
              </a:ext>
            </a:extLst>
          </p:cNvPr>
          <p:cNvPicPr>
            <a:picLocks noChangeAspect="1"/>
          </p:cNvPicPr>
          <p:nvPr/>
        </p:nvPicPr>
        <p:blipFill rotWithShape="1">
          <a:blip r:embed="rId4"/>
          <a:srcRect b="27638"/>
          <a:stretch/>
        </p:blipFill>
        <p:spPr>
          <a:xfrm>
            <a:off x="9069145" y="3557733"/>
            <a:ext cx="495300" cy="358411"/>
          </a:xfrm>
          <a:prstGeom prst="rect">
            <a:avLst/>
          </a:prstGeom>
        </p:spPr>
      </p:pic>
      <p:pic>
        <p:nvPicPr>
          <p:cNvPr id="51" name="Imagen 50">
            <a:extLst>
              <a:ext uri="{FF2B5EF4-FFF2-40B4-BE49-F238E27FC236}">
                <a16:creationId xmlns:a16="http://schemas.microsoft.com/office/drawing/2014/main" id="{410A0DC9-1D7D-4B5C-A9EE-E6CE186F46FA}"/>
              </a:ext>
            </a:extLst>
          </p:cNvPr>
          <p:cNvPicPr>
            <a:picLocks noChangeAspect="1"/>
          </p:cNvPicPr>
          <p:nvPr/>
        </p:nvPicPr>
        <p:blipFill rotWithShape="1">
          <a:blip r:embed="rId5"/>
          <a:srcRect b="17771"/>
          <a:stretch/>
        </p:blipFill>
        <p:spPr>
          <a:xfrm>
            <a:off x="9069145" y="4810198"/>
            <a:ext cx="495300" cy="407278"/>
          </a:xfrm>
          <a:prstGeom prst="rect">
            <a:avLst/>
          </a:prstGeom>
        </p:spPr>
      </p:pic>
      <p:sp>
        <p:nvSpPr>
          <p:cNvPr id="57" name="CuadroTexto 56">
            <a:extLst>
              <a:ext uri="{FF2B5EF4-FFF2-40B4-BE49-F238E27FC236}">
                <a16:creationId xmlns:a16="http://schemas.microsoft.com/office/drawing/2014/main" id="{A637AB84-5583-4EB9-912E-90890F0DF88F}"/>
              </a:ext>
            </a:extLst>
          </p:cNvPr>
          <p:cNvSpPr txBox="1"/>
          <p:nvPr/>
        </p:nvSpPr>
        <p:spPr>
          <a:xfrm>
            <a:off x="2084870" y="3807373"/>
            <a:ext cx="1129637" cy="369332"/>
          </a:xfrm>
          <a:prstGeom prst="rect">
            <a:avLst/>
          </a:prstGeom>
          <a:noFill/>
        </p:spPr>
        <p:txBody>
          <a:bodyPr wrap="square">
            <a:spAutoFit/>
          </a:bodyPr>
          <a:lstStyle/>
          <a:p>
            <a:r>
              <a:rPr lang="en-US" dirty="0">
                <a:solidFill>
                  <a:srgbClr val="8A3CC4"/>
                </a:solidFill>
                <a:latin typeface="Comfortaa" pitchFamily="2" charset="0"/>
              </a:rPr>
              <a:t>Texture</a:t>
            </a:r>
            <a:endParaRPr lang="en-US" dirty="0">
              <a:solidFill>
                <a:srgbClr val="8A3CC4"/>
              </a:solidFill>
            </a:endParaRPr>
          </a:p>
        </p:txBody>
      </p:sp>
      <p:sp>
        <p:nvSpPr>
          <p:cNvPr id="58" name="CuadroTexto 57">
            <a:extLst>
              <a:ext uri="{FF2B5EF4-FFF2-40B4-BE49-F238E27FC236}">
                <a16:creationId xmlns:a16="http://schemas.microsoft.com/office/drawing/2014/main" id="{33868CC1-429B-4821-97F8-FE75756EA9D8}"/>
              </a:ext>
            </a:extLst>
          </p:cNvPr>
          <p:cNvSpPr txBox="1"/>
          <p:nvPr/>
        </p:nvSpPr>
        <p:spPr>
          <a:xfrm>
            <a:off x="1119731" y="5266140"/>
            <a:ext cx="1539474" cy="369332"/>
          </a:xfrm>
          <a:prstGeom prst="rect">
            <a:avLst/>
          </a:prstGeom>
          <a:noFill/>
        </p:spPr>
        <p:txBody>
          <a:bodyPr wrap="square">
            <a:spAutoFit/>
          </a:bodyPr>
          <a:lstStyle/>
          <a:p>
            <a:r>
              <a:rPr lang="en-US" dirty="0">
                <a:latin typeface="Comfortaa" pitchFamily="2" charset="0"/>
              </a:rPr>
              <a:t>…</a:t>
            </a:r>
            <a:endParaRPr lang="en-US" dirty="0"/>
          </a:p>
        </p:txBody>
      </p:sp>
      <p:pic>
        <p:nvPicPr>
          <p:cNvPr id="60" name="Imagen 59">
            <a:extLst>
              <a:ext uri="{FF2B5EF4-FFF2-40B4-BE49-F238E27FC236}">
                <a16:creationId xmlns:a16="http://schemas.microsoft.com/office/drawing/2014/main" id="{FC500CC5-5048-431D-B6D3-6408DEBA2B71}"/>
              </a:ext>
            </a:extLst>
          </p:cNvPr>
          <p:cNvPicPr>
            <a:picLocks noChangeAspect="1"/>
          </p:cNvPicPr>
          <p:nvPr/>
        </p:nvPicPr>
        <p:blipFill rotWithShape="1">
          <a:blip r:embed="rId6"/>
          <a:srcRect l="26804" t="16626" r="25768" b="26502"/>
          <a:stretch/>
        </p:blipFill>
        <p:spPr>
          <a:xfrm>
            <a:off x="3357654" y="4347141"/>
            <a:ext cx="680467" cy="815982"/>
          </a:xfrm>
          <a:prstGeom prst="rect">
            <a:avLst/>
          </a:prstGeom>
        </p:spPr>
      </p:pic>
      <p:sp>
        <p:nvSpPr>
          <p:cNvPr id="61" name="CuadroTexto 60">
            <a:extLst>
              <a:ext uri="{FF2B5EF4-FFF2-40B4-BE49-F238E27FC236}">
                <a16:creationId xmlns:a16="http://schemas.microsoft.com/office/drawing/2014/main" id="{207779D0-B66A-4A4D-9820-DB0BCD297F58}"/>
              </a:ext>
            </a:extLst>
          </p:cNvPr>
          <p:cNvSpPr txBox="1"/>
          <p:nvPr/>
        </p:nvSpPr>
        <p:spPr>
          <a:xfrm>
            <a:off x="4299571" y="1167047"/>
            <a:ext cx="3972562" cy="400110"/>
          </a:xfrm>
          <a:prstGeom prst="rect">
            <a:avLst/>
          </a:prstGeom>
          <a:noFill/>
        </p:spPr>
        <p:txBody>
          <a:bodyPr wrap="none" rtlCol="0">
            <a:spAutoFit/>
          </a:bodyPr>
          <a:lstStyle/>
          <a:p>
            <a:r>
              <a:rPr lang="en-US" sz="2000" dirty="0">
                <a:latin typeface="Comfortaa" pitchFamily="2" charset="0"/>
              </a:rPr>
              <a:t>Objective: Texture and Form</a:t>
            </a:r>
          </a:p>
        </p:txBody>
      </p:sp>
      <p:cxnSp>
        <p:nvCxnSpPr>
          <p:cNvPr id="38" name="Conector recto de flecha 37">
            <a:extLst>
              <a:ext uri="{FF2B5EF4-FFF2-40B4-BE49-F238E27FC236}">
                <a16:creationId xmlns:a16="http://schemas.microsoft.com/office/drawing/2014/main" id="{4C334A1E-2250-45A4-8CBD-0115B7E59966}"/>
              </a:ext>
            </a:extLst>
          </p:cNvPr>
          <p:cNvCxnSpPr>
            <a:cxnSpLocks/>
          </p:cNvCxnSpPr>
          <p:nvPr/>
        </p:nvCxnSpPr>
        <p:spPr>
          <a:xfrm flipH="1">
            <a:off x="2474732" y="1679466"/>
            <a:ext cx="1074107" cy="176938"/>
          </a:xfrm>
          <a:prstGeom prst="straightConnector1">
            <a:avLst/>
          </a:prstGeom>
          <a:ln w="22225">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Conector recto de flecha 40">
            <a:extLst>
              <a:ext uri="{FF2B5EF4-FFF2-40B4-BE49-F238E27FC236}">
                <a16:creationId xmlns:a16="http://schemas.microsoft.com/office/drawing/2014/main" id="{CD054121-9CFF-4E57-8B9F-16F6CA2E9D9B}"/>
              </a:ext>
            </a:extLst>
          </p:cNvPr>
          <p:cNvCxnSpPr>
            <a:cxnSpLocks/>
          </p:cNvCxnSpPr>
          <p:nvPr/>
        </p:nvCxnSpPr>
        <p:spPr>
          <a:xfrm>
            <a:off x="8733594" y="1645542"/>
            <a:ext cx="1105889" cy="236310"/>
          </a:xfrm>
          <a:prstGeom prst="straightConnector1">
            <a:avLst/>
          </a:prstGeom>
          <a:ln w="22225">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42" name="Rectángulo: esquinas redondeadas 41">
            <a:extLst>
              <a:ext uri="{FF2B5EF4-FFF2-40B4-BE49-F238E27FC236}">
                <a16:creationId xmlns:a16="http://schemas.microsoft.com/office/drawing/2014/main" id="{6D0DB3ED-B762-4818-849E-FBBB0BB28C07}"/>
              </a:ext>
            </a:extLst>
          </p:cNvPr>
          <p:cNvSpPr/>
          <p:nvPr/>
        </p:nvSpPr>
        <p:spPr>
          <a:xfrm>
            <a:off x="4565651" y="1917599"/>
            <a:ext cx="3426009" cy="4178802"/>
          </a:xfrm>
          <a:prstGeom prst="roundRect">
            <a:avLst>
              <a:gd name="adj" fmla="val 6811"/>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uadroTexto 42">
            <a:extLst>
              <a:ext uri="{FF2B5EF4-FFF2-40B4-BE49-F238E27FC236}">
                <a16:creationId xmlns:a16="http://schemas.microsoft.com/office/drawing/2014/main" id="{50965C1E-68A9-4D05-B87B-556E18249415}"/>
              </a:ext>
            </a:extLst>
          </p:cNvPr>
          <p:cNvSpPr txBox="1"/>
          <p:nvPr/>
        </p:nvSpPr>
        <p:spPr>
          <a:xfrm>
            <a:off x="4774144" y="2514215"/>
            <a:ext cx="3059917" cy="369332"/>
          </a:xfrm>
          <a:prstGeom prst="rect">
            <a:avLst/>
          </a:prstGeom>
          <a:noFill/>
        </p:spPr>
        <p:txBody>
          <a:bodyPr wrap="square">
            <a:spAutoFit/>
          </a:bodyPr>
          <a:lstStyle/>
          <a:p>
            <a:r>
              <a:rPr lang="en-US" dirty="0">
                <a:latin typeface="Comfortaa" pitchFamily="2" charset="0"/>
              </a:rPr>
              <a:t>Melody</a:t>
            </a:r>
            <a:endParaRPr lang="en-US" dirty="0"/>
          </a:p>
        </p:txBody>
      </p:sp>
      <p:sp>
        <p:nvSpPr>
          <p:cNvPr id="44" name="CuadroTexto 43">
            <a:extLst>
              <a:ext uri="{FF2B5EF4-FFF2-40B4-BE49-F238E27FC236}">
                <a16:creationId xmlns:a16="http://schemas.microsoft.com/office/drawing/2014/main" id="{D6782306-5B39-4A3A-A64B-2AB5F0AEC2EA}"/>
              </a:ext>
            </a:extLst>
          </p:cNvPr>
          <p:cNvSpPr txBox="1"/>
          <p:nvPr/>
        </p:nvSpPr>
        <p:spPr>
          <a:xfrm>
            <a:off x="4632331" y="1965461"/>
            <a:ext cx="2506599" cy="369332"/>
          </a:xfrm>
          <a:prstGeom prst="rect">
            <a:avLst/>
          </a:prstGeom>
          <a:noFill/>
        </p:spPr>
        <p:txBody>
          <a:bodyPr wrap="square">
            <a:spAutoFit/>
          </a:bodyPr>
          <a:lstStyle/>
          <a:p>
            <a:r>
              <a:rPr lang="en-US" b="1" dirty="0">
                <a:solidFill>
                  <a:srgbClr val="2D699F"/>
                </a:solidFill>
                <a:latin typeface="Comfortaa" pitchFamily="2" charset="0"/>
              </a:rPr>
              <a:t>HARMONIZATION</a:t>
            </a:r>
            <a:endParaRPr lang="en-US" b="1" dirty="0">
              <a:solidFill>
                <a:srgbClr val="2D699F"/>
              </a:solidFill>
            </a:endParaRPr>
          </a:p>
        </p:txBody>
      </p:sp>
      <p:sp>
        <p:nvSpPr>
          <p:cNvPr id="48" name="CuadroTexto 47">
            <a:extLst>
              <a:ext uri="{FF2B5EF4-FFF2-40B4-BE49-F238E27FC236}">
                <a16:creationId xmlns:a16="http://schemas.microsoft.com/office/drawing/2014/main" id="{42E820F1-8E75-4E0C-924B-023C9DC9198C}"/>
              </a:ext>
            </a:extLst>
          </p:cNvPr>
          <p:cNvSpPr txBox="1"/>
          <p:nvPr/>
        </p:nvSpPr>
        <p:spPr>
          <a:xfrm>
            <a:off x="4774838" y="3435043"/>
            <a:ext cx="1539474" cy="369332"/>
          </a:xfrm>
          <a:prstGeom prst="rect">
            <a:avLst/>
          </a:prstGeom>
          <a:noFill/>
        </p:spPr>
        <p:txBody>
          <a:bodyPr wrap="square">
            <a:spAutoFit/>
          </a:bodyPr>
          <a:lstStyle/>
          <a:p>
            <a:r>
              <a:rPr lang="en-US" dirty="0">
                <a:solidFill>
                  <a:srgbClr val="7030A0"/>
                </a:solidFill>
                <a:latin typeface="Comfortaa" pitchFamily="2" charset="0"/>
              </a:rPr>
              <a:t>Harmony</a:t>
            </a:r>
            <a:endParaRPr lang="en-US" dirty="0">
              <a:solidFill>
                <a:srgbClr val="7030A0"/>
              </a:solidFill>
            </a:endParaRPr>
          </a:p>
        </p:txBody>
      </p:sp>
      <p:pic>
        <p:nvPicPr>
          <p:cNvPr id="53" name="Imagen 52">
            <a:extLst>
              <a:ext uri="{FF2B5EF4-FFF2-40B4-BE49-F238E27FC236}">
                <a16:creationId xmlns:a16="http://schemas.microsoft.com/office/drawing/2014/main" id="{1A96963D-65E6-4956-82BF-61EB385D8FDA}"/>
              </a:ext>
            </a:extLst>
          </p:cNvPr>
          <p:cNvPicPr>
            <a:picLocks noChangeAspect="1"/>
          </p:cNvPicPr>
          <p:nvPr/>
        </p:nvPicPr>
        <p:blipFill rotWithShape="1">
          <a:blip r:embed="rId3"/>
          <a:srcRect b="27812"/>
          <a:stretch/>
        </p:blipFill>
        <p:spPr>
          <a:xfrm>
            <a:off x="6889326" y="2314098"/>
            <a:ext cx="895350" cy="646331"/>
          </a:xfrm>
          <a:prstGeom prst="rect">
            <a:avLst/>
          </a:prstGeom>
        </p:spPr>
      </p:pic>
      <p:pic>
        <p:nvPicPr>
          <p:cNvPr id="56" name="Imagen 55">
            <a:extLst>
              <a:ext uri="{FF2B5EF4-FFF2-40B4-BE49-F238E27FC236}">
                <a16:creationId xmlns:a16="http://schemas.microsoft.com/office/drawing/2014/main" id="{9C08A6EA-35A3-4278-8CB2-733986484081}"/>
              </a:ext>
            </a:extLst>
          </p:cNvPr>
          <p:cNvPicPr>
            <a:picLocks noChangeAspect="1"/>
          </p:cNvPicPr>
          <p:nvPr/>
        </p:nvPicPr>
        <p:blipFill rotWithShape="1">
          <a:blip r:embed="rId6"/>
          <a:srcRect l="26804" t="16626" r="25768" b="26502"/>
          <a:stretch/>
        </p:blipFill>
        <p:spPr>
          <a:xfrm>
            <a:off x="6999001" y="3292085"/>
            <a:ext cx="680467" cy="815982"/>
          </a:xfrm>
          <a:prstGeom prst="rect">
            <a:avLst/>
          </a:prstGeom>
        </p:spPr>
      </p:pic>
      <p:cxnSp>
        <p:nvCxnSpPr>
          <p:cNvPr id="59" name="Conector recto de flecha 58">
            <a:extLst>
              <a:ext uri="{FF2B5EF4-FFF2-40B4-BE49-F238E27FC236}">
                <a16:creationId xmlns:a16="http://schemas.microsoft.com/office/drawing/2014/main" id="{A6FE52C0-CC4E-4001-8C8C-C62DB0A6221D}"/>
              </a:ext>
            </a:extLst>
          </p:cNvPr>
          <p:cNvCxnSpPr>
            <a:cxnSpLocks/>
          </p:cNvCxnSpPr>
          <p:nvPr/>
        </p:nvCxnSpPr>
        <p:spPr>
          <a:xfrm>
            <a:off x="6312078" y="1596137"/>
            <a:ext cx="0" cy="268498"/>
          </a:xfrm>
          <a:prstGeom prst="straightConnector1">
            <a:avLst/>
          </a:prstGeom>
          <a:ln w="22225">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966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E7AEE272-EF38-4E7E-8261-A1656942A452}"/>
              </a:ext>
            </a:extLst>
          </p:cNvPr>
          <p:cNvSpPr/>
          <p:nvPr/>
        </p:nvSpPr>
        <p:spPr>
          <a:xfrm>
            <a:off x="0" y="-11293"/>
            <a:ext cx="12192000" cy="1000177"/>
          </a:xfrm>
          <a:prstGeom prst="rect">
            <a:avLst/>
          </a:prstGeom>
          <a:solidFill>
            <a:srgbClr val="E1E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adroTexto 9">
            <a:extLst>
              <a:ext uri="{FF2B5EF4-FFF2-40B4-BE49-F238E27FC236}">
                <a16:creationId xmlns:a16="http://schemas.microsoft.com/office/drawing/2014/main" id="{D46BFE0F-F722-46C1-8118-D4D286A8BE65}"/>
              </a:ext>
            </a:extLst>
          </p:cNvPr>
          <p:cNvSpPr txBox="1"/>
          <p:nvPr/>
        </p:nvSpPr>
        <p:spPr>
          <a:xfrm>
            <a:off x="406239" y="203615"/>
            <a:ext cx="10623711" cy="646331"/>
          </a:xfrm>
          <a:prstGeom prst="rect">
            <a:avLst/>
          </a:prstGeom>
          <a:noFill/>
        </p:spPr>
        <p:txBody>
          <a:bodyPr wrap="square">
            <a:spAutoFit/>
          </a:bodyPr>
          <a:lstStyle/>
          <a:p>
            <a:r>
              <a:rPr lang="es-ES" sz="3600" dirty="0">
                <a:latin typeface="Comfortaa" pitchFamily="2" charset="0"/>
              </a:rPr>
              <a:t>M</a:t>
            </a:r>
            <a:r>
              <a:rPr lang="en-US" sz="3600" dirty="0" err="1">
                <a:latin typeface="Comfortaa" pitchFamily="2" charset="0"/>
              </a:rPr>
              <a:t>usic</a:t>
            </a:r>
            <a:r>
              <a:rPr lang="en-US" sz="3600" dirty="0">
                <a:latin typeface="Comfortaa" pitchFamily="2" charset="0"/>
              </a:rPr>
              <a:t> composition DL: Melody Generation</a:t>
            </a:r>
          </a:p>
        </p:txBody>
      </p:sp>
      <p:sp>
        <p:nvSpPr>
          <p:cNvPr id="11" name="Rectángulo 10">
            <a:extLst>
              <a:ext uri="{FF2B5EF4-FFF2-40B4-BE49-F238E27FC236}">
                <a16:creationId xmlns:a16="http://schemas.microsoft.com/office/drawing/2014/main" id="{DCF1A64E-AD8A-4DD2-B5B2-2E3005B04EF5}"/>
              </a:ext>
            </a:extLst>
          </p:cNvPr>
          <p:cNvSpPr/>
          <p:nvPr/>
        </p:nvSpPr>
        <p:spPr>
          <a:xfrm>
            <a:off x="0" y="6368967"/>
            <a:ext cx="12192000" cy="509289"/>
          </a:xfrm>
          <a:prstGeom prst="rect">
            <a:avLst/>
          </a:prstGeom>
          <a:solidFill>
            <a:srgbClr val="E1E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uadroTexto 11">
            <a:extLst>
              <a:ext uri="{FF2B5EF4-FFF2-40B4-BE49-F238E27FC236}">
                <a16:creationId xmlns:a16="http://schemas.microsoft.com/office/drawing/2014/main" id="{7B2C9F6B-9D8A-4989-9D5A-72D5EFABC24D}"/>
              </a:ext>
            </a:extLst>
          </p:cNvPr>
          <p:cNvSpPr txBox="1"/>
          <p:nvPr/>
        </p:nvSpPr>
        <p:spPr>
          <a:xfrm>
            <a:off x="8016200" y="6438963"/>
            <a:ext cx="4046299" cy="307777"/>
          </a:xfrm>
          <a:prstGeom prst="rect">
            <a:avLst/>
          </a:prstGeom>
          <a:noFill/>
        </p:spPr>
        <p:txBody>
          <a:bodyPr wrap="none" rtlCol="0">
            <a:spAutoFit/>
          </a:bodyPr>
          <a:lstStyle/>
          <a:p>
            <a:pPr algn="ctr"/>
            <a:r>
              <a:rPr lang="es-ES" sz="1400" dirty="0">
                <a:solidFill>
                  <a:schemeClr val="tx1">
                    <a:lumMod val="75000"/>
                    <a:lumOff val="25000"/>
                  </a:schemeClr>
                </a:solidFill>
                <a:latin typeface="Comfortaa" pitchFamily="2" charset="0"/>
              </a:rPr>
              <a:t>Carlos </a:t>
            </a:r>
            <a:r>
              <a:rPr lang="es-ES" sz="1400" dirty="0" err="1">
                <a:solidFill>
                  <a:schemeClr val="tx1">
                    <a:lumMod val="75000"/>
                    <a:lumOff val="25000"/>
                  </a:schemeClr>
                </a:solidFill>
                <a:latin typeface="Comfortaa" pitchFamily="2" charset="0"/>
              </a:rPr>
              <a:t>Hernandez</a:t>
            </a:r>
            <a:r>
              <a:rPr lang="es-ES" sz="1400" dirty="0">
                <a:solidFill>
                  <a:schemeClr val="tx1">
                    <a:lumMod val="75000"/>
                    <a:lumOff val="25000"/>
                  </a:schemeClr>
                </a:solidFill>
                <a:latin typeface="Comfortaa" pitchFamily="2" charset="0"/>
              </a:rPr>
              <a:t>-Olivan, </a:t>
            </a:r>
            <a:r>
              <a:rPr lang="es-ES" sz="1400" dirty="0" err="1">
                <a:solidFill>
                  <a:schemeClr val="tx1">
                    <a:lumMod val="75000"/>
                    <a:lumOff val="25000"/>
                  </a:schemeClr>
                </a:solidFill>
                <a:latin typeface="Comfortaa" pitchFamily="2" charset="0"/>
              </a:rPr>
              <a:t>Jose</a:t>
            </a:r>
            <a:r>
              <a:rPr lang="es-ES" sz="1400" dirty="0">
                <a:solidFill>
                  <a:schemeClr val="tx1">
                    <a:lumMod val="75000"/>
                    <a:lumOff val="25000"/>
                  </a:schemeClr>
                </a:solidFill>
                <a:latin typeface="Comfortaa" pitchFamily="2" charset="0"/>
              </a:rPr>
              <a:t> R. </a:t>
            </a:r>
            <a:r>
              <a:rPr lang="es-ES" sz="1400" dirty="0" err="1">
                <a:solidFill>
                  <a:schemeClr val="tx1">
                    <a:lumMod val="75000"/>
                    <a:lumOff val="25000"/>
                  </a:schemeClr>
                </a:solidFill>
                <a:latin typeface="Comfortaa" pitchFamily="2" charset="0"/>
              </a:rPr>
              <a:t>Beltran</a:t>
            </a:r>
            <a:endParaRPr lang="es-ES" sz="1400" dirty="0">
              <a:solidFill>
                <a:schemeClr val="tx1">
                  <a:lumMod val="75000"/>
                  <a:lumOff val="25000"/>
                </a:schemeClr>
              </a:solidFill>
              <a:latin typeface="Comfortaa" pitchFamily="2" charset="0"/>
            </a:endParaRPr>
          </a:p>
        </p:txBody>
      </p:sp>
      <p:pic>
        <p:nvPicPr>
          <p:cNvPr id="13" name="Picture 4" descr="Ayudas de la Universidad de Zaragoza para alumnos no residentes no  comunitarios | Información académica">
            <a:extLst>
              <a:ext uri="{FF2B5EF4-FFF2-40B4-BE49-F238E27FC236}">
                <a16:creationId xmlns:a16="http://schemas.microsoft.com/office/drawing/2014/main" id="{F1A72F88-1CA8-4EE6-A02B-CD2E96351CD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6274565"/>
            <a:ext cx="1931670" cy="709888"/>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a16="http://schemas.microsoft.com/office/drawing/2014/main" id="{2654B221-D8B1-4E42-9333-6DFDEA7C1096}"/>
              </a:ext>
            </a:extLst>
          </p:cNvPr>
          <p:cNvSpPr txBox="1"/>
          <p:nvPr/>
        </p:nvSpPr>
        <p:spPr>
          <a:xfrm>
            <a:off x="5187967" y="6476552"/>
            <a:ext cx="758542" cy="307777"/>
          </a:xfrm>
          <a:prstGeom prst="rect">
            <a:avLst/>
          </a:prstGeom>
          <a:noFill/>
        </p:spPr>
        <p:txBody>
          <a:bodyPr wrap="none" rtlCol="0">
            <a:spAutoFit/>
          </a:bodyPr>
          <a:lstStyle/>
          <a:p>
            <a:pPr algn="ctr"/>
            <a:r>
              <a:rPr lang="es-ES" sz="1400" dirty="0">
                <a:solidFill>
                  <a:schemeClr val="tx1">
                    <a:lumMod val="75000"/>
                    <a:lumOff val="25000"/>
                  </a:schemeClr>
                </a:solidFill>
                <a:latin typeface="Comfortaa" pitchFamily="2" charset="0"/>
              </a:rPr>
              <a:t>21 / 33</a:t>
            </a:r>
          </a:p>
        </p:txBody>
      </p:sp>
      <p:sp>
        <p:nvSpPr>
          <p:cNvPr id="15" name="CuadroTexto 14">
            <a:extLst>
              <a:ext uri="{FF2B5EF4-FFF2-40B4-BE49-F238E27FC236}">
                <a16:creationId xmlns:a16="http://schemas.microsoft.com/office/drawing/2014/main" id="{8D979F8E-FD93-44FD-BD98-6345412C4E9A}"/>
              </a:ext>
            </a:extLst>
          </p:cNvPr>
          <p:cNvSpPr txBox="1"/>
          <p:nvPr/>
        </p:nvSpPr>
        <p:spPr>
          <a:xfrm>
            <a:off x="625792" y="3545418"/>
            <a:ext cx="11566208" cy="707886"/>
          </a:xfrm>
          <a:prstGeom prst="rect">
            <a:avLst/>
          </a:prstGeom>
          <a:noFill/>
        </p:spPr>
        <p:txBody>
          <a:bodyPr wrap="square">
            <a:spAutoFit/>
          </a:bodyPr>
          <a:lstStyle/>
          <a:p>
            <a:r>
              <a:rPr lang="en-US" sz="2000" dirty="0">
                <a:solidFill>
                  <a:schemeClr val="accent1"/>
                </a:solidFill>
                <a:latin typeface="Comfortaa" pitchFamily="2" charset="0"/>
              </a:rPr>
              <a:t>[Eck and </a:t>
            </a:r>
            <a:r>
              <a:rPr lang="en-US" sz="2000" dirty="0" err="1">
                <a:solidFill>
                  <a:schemeClr val="accent1"/>
                </a:solidFill>
                <a:latin typeface="Comfortaa" pitchFamily="2" charset="0"/>
              </a:rPr>
              <a:t>Schmidhuber</a:t>
            </a:r>
            <a:r>
              <a:rPr lang="en-US" sz="2000" dirty="0">
                <a:solidFill>
                  <a:schemeClr val="accent1"/>
                </a:solidFill>
                <a:latin typeface="Comfortaa" pitchFamily="2" charset="0"/>
              </a:rPr>
              <a:t>, 2012] A First Look at Music Composition using </a:t>
            </a:r>
            <a:r>
              <a:rPr lang="en-US" sz="2000" b="1" dirty="0">
                <a:solidFill>
                  <a:srgbClr val="8A3CC4"/>
                </a:solidFill>
                <a:latin typeface="Comfortaa" pitchFamily="2" charset="0"/>
              </a:rPr>
              <a:t>LSTM</a:t>
            </a:r>
            <a:r>
              <a:rPr lang="en-US" sz="2000" dirty="0">
                <a:solidFill>
                  <a:schemeClr val="accent1"/>
                </a:solidFill>
                <a:latin typeface="Comfortaa" pitchFamily="2" charset="0"/>
              </a:rPr>
              <a:t> Recurrent Neural Networks.</a:t>
            </a:r>
          </a:p>
        </p:txBody>
      </p:sp>
      <p:sp>
        <p:nvSpPr>
          <p:cNvPr id="16" name="CuadroTexto 15">
            <a:extLst>
              <a:ext uri="{FF2B5EF4-FFF2-40B4-BE49-F238E27FC236}">
                <a16:creationId xmlns:a16="http://schemas.microsoft.com/office/drawing/2014/main" id="{FE2EDFAF-F196-4B5D-B469-46B0E9DC0511}"/>
              </a:ext>
            </a:extLst>
          </p:cNvPr>
          <p:cNvSpPr txBox="1"/>
          <p:nvPr/>
        </p:nvSpPr>
        <p:spPr>
          <a:xfrm>
            <a:off x="1787629" y="4863824"/>
            <a:ext cx="4090875" cy="400110"/>
          </a:xfrm>
          <a:prstGeom prst="rect">
            <a:avLst/>
          </a:prstGeom>
          <a:noFill/>
        </p:spPr>
        <p:txBody>
          <a:bodyPr wrap="square">
            <a:spAutoFit/>
          </a:bodyPr>
          <a:lstStyle/>
          <a:p>
            <a:r>
              <a:rPr lang="fr-FR" sz="2000" dirty="0">
                <a:latin typeface="Comfortaa" pitchFamily="2" charset="0"/>
              </a:rPr>
              <a:t>12-bar blues genre</a:t>
            </a:r>
          </a:p>
        </p:txBody>
      </p:sp>
      <p:sp>
        <p:nvSpPr>
          <p:cNvPr id="17" name="CuadroTexto 16">
            <a:extLst>
              <a:ext uri="{FF2B5EF4-FFF2-40B4-BE49-F238E27FC236}">
                <a16:creationId xmlns:a16="http://schemas.microsoft.com/office/drawing/2014/main" id="{56BD0C32-87AC-4456-AE07-2E282925413A}"/>
              </a:ext>
            </a:extLst>
          </p:cNvPr>
          <p:cNvSpPr txBox="1"/>
          <p:nvPr/>
        </p:nvSpPr>
        <p:spPr>
          <a:xfrm>
            <a:off x="6911836" y="4410822"/>
            <a:ext cx="4090875" cy="400110"/>
          </a:xfrm>
          <a:prstGeom prst="rect">
            <a:avLst/>
          </a:prstGeom>
          <a:noFill/>
        </p:spPr>
        <p:txBody>
          <a:bodyPr wrap="square">
            <a:spAutoFit/>
          </a:bodyPr>
          <a:lstStyle/>
          <a:p>
            <a:r>
              <a:rPr lang="fr-FR" sz="2000" dirty="0">
                <a:latin typeface="Comfortaa" pitchFamily="2" charset="0"/>
              </a:rPr>
              <a:t>Learning </a:t>
            </a:r>
            <a:r>
              <a:rPr lang="fr-FR" sz="2000" dirty="0" err="1">
                <a:latin typeface="Comfortaa" pitchFamily="2" charset="0"/>
              </a:rPr>
              <a:t>Chords</a:t>
            </a:r>
            <a:endParaRPr lang="fr-FR" sz="2000" dirty="0">
              <a:latin typeface="Comfortaa" pitchFamily="2" charset="0"/>
            </a:endParaRPr>
          </a:p>
        </p:txBody>
      </p:sp>
      <p:sp>
        <p:nvSpPr>
          <p:cNvPr id="18" name="CuadroTexto 17">
            <a:extLst>
              <a:ext uri="{FF2B5EF4-FFF2-40B4-BE49-F238E27FC236}">
                <a16:creationId xmlns:a16="http://schemas.microsoft.com/office/drawing/2014/main" id="{62B58858-22DC-45D7-B26C-61312C1ADBF4}"/>
              </a:ext>
            </a:extLst>
          </p:cNvPr>
          <p:cNvSpPr txBox="1"/>
          <p:nvPr/>
        </p:nvSpPr>
        <p:spPr>
          <a:xfrm>
            <a:off x="6911836" y="5323342"/>
            <a:ext cx="3168325" cy="707886"/>
          </a:xfrm>
          <a:prstGeom prst="rect">
            <a:avLst/>
          </a:prstGeom>
          <a:noFill/>
        </p:spPr>
        <p:txBody>
          <a:bodyPr wrap="square">
            <a:spAutoFit/>
          </a:bodyPr>
          <a:lstStyle/>
          <a:p>
            <a:r>
              <a:rPr lang="fr-FR" sz="2000" dirty="0">
                <a:latin typeface="Comfortaa" pitchFamily="2" charset="0"/>
              </a:rPr>
              <a:t>Learning Melody and </a:t>
            </a:r>
            <a:r>
              <a:rPr lang="fr-FR" sz="2000" dirty="0" err="1">
                <a:latin typeface="Comfortaa" pitchFamily="2" charset="0"/>
              </a:rPr>
              <a:t>Chords</a:t>
            </a:r>
            <a:endParaRPr lang="fr-FR" sz="2000" dirty="0">
              <a:latin typeface="Comfortaa" pitchFamily="2" charset="0"/>
            </a:endParaRPr>
          </a:p>
        </p:txBody>
      </p:sp>
      <p:sp>
        <p:nvSpPr>
          <p:cNvPr id="19" name="Flecha: cheurón 18">
            <a:extLst>
              <a:ext uri="{FF2B5EF4-FFF2-40B4-BE49-F238E27FC236}">
                <a16:creationId xmlns:a16="http://schemas.microsoft.com/office/drawing/2014/main" id="{8B95595C-132E-4F12-9E67-2F754D368CFC}"/>
              </a:ext>
            </a:extLst>
          </p:cNvPr>
          <p:cNvSpPr/>
          <p:nvPr/>
        </p:nvSpPr>
        <p:spPr>
          <a:xfrm>
            <a:off x="1329651" y="4949548"/>
            <a:ext cx="331470" cy="270841"/>
          </a:xfrm>
          <a:prstGeom prst="chevron">
            <a:avLst/>
          </a:prstGeom>
          <a:solidFill>
            <a:srgbClr val="2D6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lecha: cheurón 19">
            <a:extLst>
              <a:ext uri="{FF2B5EF4-FFF2-40B4-BE49-F238E27FC236}">
                <a16:creationId xmlns:a16="http://schemas.microsoft.com/office/drawing/2014/main" id="{1D0012B2-2E63-42D4-9421-557EE9A2FD21}"/>
              </a:ext>
            </a:extLst>
          </p:cNvPr>
          <p:cNvSpPr/>
          <p:nvPr/>
        </p:nvSpPr>
        <p:spPr>
          <a:xfrm>
            <a:off x="6453858" y="4506235"/>
            <a:ext cx="331470" cy="270841"/>
          </a:xfrm>
          <a:prstGeom prst="chevron">
            <a:avLst/>
          </a:prstGeom>
          <a:solidFill>
            <a:srgbClr val="2D6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Flecha: cheurón 20">
            <a:extLst>
              <a:ext uri="{FF2B5EF4-FFF2-40B4-BE49-F238E27FC236}">
                <a16:creationId xmlns:a16="http://schemas.microsoft.com/office/drawing/2014/main" id="{7FFEDA3F-B3A1-41FD-8020-278CE1EB3C6D}"/>
              </a:ext>
            </a:extLst>
          </p:cNvPr>
          <p:cNvSpPr/>
          <p:nvPr/>
        </p:nvSpPr>
        <p:spPr>
          <a:xfrm>
            <a:off x="6453858" y="5424111"/>
            <a:ext cx="331470" cy="270841"/>
          </a:xfrm>
          <a:prstGeom prst="chevron">
            <a:avLst/>
          </a:prstGeom>
          <a:solidFill>
            <a:srgbClr val="2D6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7" name="Imagen 26" descr="Interfaz de usuario gráfica, Texto, Aplicación&#10;&#10;Descripción generada automáticamente">
            <a:extLst>
              <a:ext uri="{FF2B5EF4-FFF2-40B4-BE49-F238E27FC236}">
                <a16:creationId xmlns:a16="http://schemas.microsoft.com/office/drawing/2014/main" id="{53B8B791-4DA5-4341-AEBA-E4FB6528F1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2354" y="1198087"/>
            <a:ext cx="5647958" cy="2188584"/>
          </a:xfrm>
          <a:prstGeom prst="rect">
            <a:avLst/>
          </a:prstGeom>
        </p:spPr>
      </p:pic>
      <p:sp>
        <p:nvSpPr>
          <p:cNvPr id="28" name="CuadroTexto 27">
            <a:extLst>
              <a:ext uri="{FF2B5EF4-FFF2-40B4-BE49-F238E27FC236}">
                <a16:creationId xmlns:a16="http://schemas.microsoft.com/office/drawing/2014/main" id="{C5ED565C-69E0-435F-A99F-386D4D8572AE}"/>
              </a:ext>
            </a:extLst>
          </p:cNvPr>
          <p:cNvSpPr txBox="1"/>
          <p:nvPr/>
        </p:nvSpPr>
        <p:spPr>
          <a:xfrm>
            <a:off x="580335" y="1421270"/>
            <a:ext cx="4917495" cy="400110"/>
          </a:xfrm>
          <a:prstGeom prst="rect">
            <a:avLst/>
          </a:prstGeom>
          <a:noFill/>
        </p:spPr>
        <p:txBody>
          <a:bodyPr wrap="square">
            <a:spAutoFit/>
          </a:bodyPr>
          <a:lstStyle/>
          <a:p>
            <a:r>
              <a:rPr lang="en-US" sz="2000" dirty="0">
                <a:latin typeface="Comfortaa" pitchFamily="2" charset="0"/>
              </a:rPr>
              <a:t>Monophonic vs Polyphonic melody</a:t>
            </a:r>
          </a:p>
        </p:txBody>
      </p:sp>
    </p:spTree>
    <p:extLst>
      <p:ext uri="{BB962C8B-B14F-4D97-AF65-F5344CB8AC3E}">
        <p14:creationId xmlns:p14="http://schemas.microsoft.com/office/powerpoint/2010/main" val="3976265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E7AEE272-EF38-4E7E-8261-A1656942A452}"/>
              </a:ext>
            </a:extLst>
          </p:cNvPr>
          <p:cNvSpPr/>
          <p:nvPr/>
        </p:nvSpPr>
        <p:spPr>
          <a:xfrm>
            <a:off x="0" y="-11293"/>
            <a:ext cx="12192000" cy="1000177"/>
          </a:xfrm>
          <a:prstGeom prst="rect">
            <a:avLst/>
          </a:prstGeom>
          <a:solidFill>
            <a:srgbClr val="E1E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adroTexto 9">
            <a:extLst>
              <a:ext uri="{FF2B5EF4-FFF2-40B4-BE49-F238E27FC236}">
                <a16:creationId xmlns:a16="http://schemas.microsoft.com/office/drawing/2014/main" id="{D46BFE0F-F722-46C1-8118-D4D286A8BE65}"/>
              </a:ext>
            </a:extLst>
          </p:cNvPr>
          <p:cNvSpPr txBox="1"/>
          <p:nvPr/>
        </p:nvSpPr>
        <p:spPr>
          <a:xfrm>
            <a:off x="406239" y="203615"/>
            <a:ext cx="10623711" cy="646331"/>
          </a:xfrm>
          <a:prstGeom prst="rect">
            <a:avLst/>
          </a:prstGeom>
          <a:noFill/>
        </p:spPr>
        <p:txBody>
          <a:bodyPr wrap="square">
            <a:spAutoFit/>
          </a:bodyPr>
          <a:lstStyle/>
          <a:p>
            <a:r>
              <a:rPr lang="es-ES" sz="3600" dirty="0">
                <a:latin typeface="Comfortaa" pitchFamily="2" charset="0"/>
              </a:rPr>
              <a:t>M</a:t>
            </a:r>
            <a:r>
              <a:rPr lang="en-US" sz="3600" dirty="0" err="1">
                <a:latin typeface="Comfortaa" pitchFamily="2" charset="0"/>
              </a:rPr>
              <a:t>usic</a:t>
            </a:r>
            <a:r>
              <a:rPr lang="en-US" sz="3600" dirty="0">
                <a:latin typeface="Comfortaa" pitchFamily="2" charset="0"/>
              </a:rPr>
              <a:t> composition DL: Melody Generation</a:t>
            </a:r>
          </a:p>
        </p:txBody>
      </p:sp>
      <p:sp>
        <p:nvSpPr>
          <p:cNvPr id="11" name="Rectángulo 10">
            <a:extLst>
              <a:ext uri="{FF2B5EF4-FFF2-40B4-BE49-F238E27FC236}">
                <a16:creationId xmlns:a16="http://schemas.microsoft.com/office/drawing/2014/main" id="{DCF1A64E-AD8A-4DD2-B5B2-2E3005B04EF5}"/>
              </a:ext>
            </a:extLst>
          </p:cNvPr>
          <p:cNvSpPr/>
          <p:nvPr/>
        </p:nvSpPr>
        <p:spPr>
          <a:xfrm>
            <a:off x="0" y="6368967"/>
            <a:ext cx="12192000" cy="509289"/>
          </a:xfrm>
          <a:prstGeom prst="rect">
            <a:avLst/>
          </a:prstGeom>
          <a:solidFill>
            <a:srgbClr val="E1E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uadroTexto 11">
            <a:extLst>
              <a:ext uri="{FF2B5EF4-FFF2-40B4-BE49-F238E27FC236}">
                <a16:creationId xmlns:a16="http://schemas.microsoft.com/office/drawing/2014/main" id="{7B2C9F6B-9D8A-4989-9D5A-72D5EFABC24D}"/>
              </a:ext>
            </a:extLst>
          </p:cNvPr>
          <p:cNvSpPr txBox="1"/>
          <p:nvPr/>
        </p:nvSpPr>
        <p:spPr>
          <a:xfrm>
            <a:off x="8016200" y="6438963"/>
            <a:ext cx="4046299" cy="307777"/>
          </a:xfrm>
          <a:prstGeom prst="rect">
            <a:avLst/>
          </a:prstGeom>
          <a:noFill/>
        </p:spPr>
        <p:txBody>
          <a:bodyPr wrap="none" rtlCol="0">
            <a:spAutoFit/>
          </a:bodyPr>
          <a:lstStyle/>
          <a:p>
            <a:pPr algn="ctr"/>
            <a:r>
              <a:rPr lang="es-ES" sz="1400" dirty="0">
                <a:solidFill>
                  <a:schemeClr val="tx1">
                    <a:lumMod val="75000"/>
                    <a:lumOff val="25000"/>
                  </a:schemeClr>
                </a:solidFill>
                <a:latin typeface="Comfortaa" pitchFamily="2" charset="0"/>
              </a:rPr>
              <a:t>Carlos </a:t>
            </a:r>
            <a:r>
              <a:rPr lang="es-ES" sz="1400" dirty="0" err="1">
                <a:solidFill>
                  <a:schemeClr val="tx1">
                    <a:lumMod val="75000"/>
                    <a:lumOff val="25000"/>
                  </a:schemeClr>
                </a:solidFill>
                <a:latin typeface="Comfortaa" pitchFamily="2" charset="0"/>
              </a:rPr>
              <a:t>Hernandez</a:t>
            </a:r>
            <a:r>
              <a:rPr lang="es-ES" sz="1400" dirty="0">
                <a:solidFill>
                  <a:schemeClr val="tx1">
                    <a:lumMod val="75000"/>
                    <a:lumOff val="25000"/>
                  </a:schemeClr>
                </a:solidFill>
                <a:latin typeface="Comfortaa" pitchFamily="2" charset="0"/>
              </a:rPr>
              <a:t>-Olivan, </a:t>
            </a:r>
            <a:r>
              <a:rPr lang="es-ES" sz="1400" dirty="0" err="1">
                <a:solidFill>
                  <a:schemeClr val="tx1">
                    <a:lumMod val="75000"/>
                    <a:lumOff val="25000"/>
                  </a:schemeClr>
                </a:solidFill>
                <a:latin typeface="Comfortaa" pitchFamily="2" charset="0"/>
              </a:rPr>
              <a:t>Jose</a:t>
            </a:r>
            <a:r>
              <a:rPr lang="es-ES" sz="1400" dirty="0">
                <a:solidFill>
                  <a:schemeClr val="tx1">
                    <a:lumMod val="75000"/>
                    <a:lumOff val="25000"/>
                  </a:schemeClr>
                </a:solidFill>
                <a:latin typeface="Comfortaa" pitchFamily="2" charset="0"/>
              </a:rPr>
              <a:t> R. </a:t>
            </a:r>
            <a:r>
              <a:rPr lang="es-ES" sz="1400" dirty="0" err="1">
                <a:solidFill>
                  <a:schemeClr val="tx1">
                    <a:lumMod val="75000"/>
                    <a:lumOff val="25000"/>
                  </a:schemeClr>
                </a:solidFill>
                <a:latin typeface="Comfortaa" pitchFamily="2" charset="0"/>
              </a:rPr>
              <a:t>Beltran</a:t>
            </a:r>
            <a:endParaRPr lang="es-ES" sz="1400" dirty="0">
              <a:solidFill>
                <a:schemeClr val="tx1">
                  <a:lumMod val="75000"/>
                  <a:lumOff val="25000"/>
                </a:schemeClr>
              </a:solidFill>
              <a:latin typeface="Comfortaa" pitchFamily="2" charset="0"/>
            </a:endParaRPr>
          </a:p>
        </p:txBody>
      </p:sp>
      <p:pic>
        <p:nvPicPr>
          <p:cNvPr id="13" name="Picture 4" descr="Ayudas de la Universidad de Zaragoza para alumnos no residentes no  comunitarios | Información académica">
            <a:extLst>
              <a:ext uri="{FF2B5EF4-FFF2-40B4-BE49-F238E27FC236}">
                <a16:creationId xmlns:a16="http://schemas.microsoft.com/office/drawing/2014/main" id="{F1A72F88-1CA8-4EE6-A02B-CD2E96351CD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0" y="6274565"/>
            <a:ext cx="1931670" cy="709888"/>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a16="http://schemas.microsoft.com/office/drawing/2014/main" id="{2654B221-D8B1-4E42-9333-6DFDEA7C1096}"/>
              </a:ext>
            </a:extLst>
          </p:cNvPr>
          <p:cNvSpPr txBox="1"/>
          <p:nvPr/>
        </p:nvSpPr>
        <p:spPr>
          <a:xfrm>
            <a:off x="5169532" y="6476552"/>
            <a:ext cx="795411" cy="307777"/>
          </a:xfrm>
          <a:prstGeom prst="rect">
            <a:avLst/>
          </a:prstGeom>
          <a:noFill/>
        </p:spPr>
        <p:txBody>
          <a:bodyPr wrap="none" rtlCol="0">
            <a:spAutoFit/>
          </a:bodyPr>
          <a:lstStyle/>
          <a:p>
            <a:pPr algn="ctr"/>
            <a:r>
              <a:rPr lang="es-ES" sz="1400" dirty="0">
                <a:solidFill>
                  <a:schemeClr val="tx1">
                    <a:lumMod val="75000"/>
                    <a:lumOff val="25000"/>
                  </a:schemeClr>
                </a:solidFill>
                <a:latin typeface="Comfortaa" pitchFamily="2" charset="0"/>
              </a:rPr>
              <a:t>22 / 33</a:t>
            </a:r>
          </a:p>
        </p:txBody>
      </p:sp>
      <p:sp>
        <p:nvSpPr>
          <p:cNvPr id="18" name="CuadroTexto 17">
            <a:extLst>
              <a:ext uri="{FF2B5EF4-FFF2-40B4-BE49-F238E27FC236}">
                <a16:creationId xmlns:a16="http://schemas.microsoft.com/office/drawing/2014/main" id="{C7128AFC-8631-4997-A444-5FDF9EDE5E87}"/>
              </a:ext>
            </a:extLst>
          </p:cNvPr>
          <p:cNvSpPr txBox="1"/>
          <p:nvPr/>
        </p:nvSpPr>
        <p:spPr>
          <a:xfrm>
            <a:off x="252610" y="3006498"/>
            <a:ext cx="11566208" cy="400110"/>
          </a:xfrm>
          <a:prstGeom prst="rect">
            <a:avLst/>
          </a:prstGeom>
          <a:noFill/>
        </p:spPr>
        <p:txBody>
          <a:bodyPr wrap="square">
            <a:spAutoFit/>
          </a:bodyPr>
          <a:lstStyle/>
          <a:p>
            <a:r>
              <a:rPr lang="en-US" sz="2000" dirty="0">
                <a:solidFill>
                  <a:schemeClr val="accent1"/>
                </a:solidFill>
                <a:latin typeface="Comfortaa" pitchFamily="2" charset="0"/>
              </a:rPr>
              <a:t>[Huang et al., 2018] Music Transformer: Generating Music with Long-Term Structure</a:t>
            </a:r>
          </a:p>
        </p:txBody>
      </p:sp>
      <p:sp>
        <p:nvSpPr>
          <p:cNvPr id="19" name="CuadroTexto 18">
            <a:extLst>
              <a:ext uri="{FF2B5EF4-FFF2-40B4-BE49-F238E27FC236}">
                <a16:creationId xmlns:a16="http://schemas.microsoft.com/office/drawing/2014/main" id="{F4C1E9D2-54CE-4C2C-A8C6-0283928890EB}"/>
              </a:ext>
            </a:extLst>
          </p:cNvPr>
          <p:cNvSpPr txBox="1"/>
          <p:nvPr/>
        </p:nvSpPr>
        <p:spPr>
          <a:xfrm>
            <a:off x="1670139" y="3662944"/>
            <a:ext cx="7794195" cy="369332"/>
          </a:xfrm>
          <a:prstGeom prst="rect">
            <a:avLst/>
          </a:prstGeom>
          <a:noFill/>
        </p:spPr>
        <p:txBody>
          <a:bodyPr wrap="square">
            <a:spAutoFit/>
          </a:bodyPr>
          <a:lstStyle/>
          <a:p>
            <a:r>
              <a:rPr lang="fr-FR" dirty="0">
                <a:latin typeface="Comfortaa" pitchFamily="2" charset="0"/>
              </a:rPr>
              <a:t>Piano </a:t>
            </a:r>
            <a:r>
              <a:rPr lang="fr-FR" dirty="0" err="1">
                <a:latin typeface="Comfortaa" pitchFamily="2" charset="0"/>
              </a:rPr>
              <a:t>pieces</a:t>
            </a:r>
            <a:r>
              <a:rPr lang="fr-FR" dirty="0">
                <a:latin typeface="Comfortaa" pitchFamily="2" charset="0"/>
              </a:rPr>
              <a:t> </a:t>
            </a:r>
            <a:r>
              <a:rPr lang="fr-FR" dirty="0" err="1">
                <a:latin typeface="Comfortaa" pitchFamily="2" charset="0"/>
              </a:rPr>
              <a:t>trained</a:t>
            </a:r>
            <a:r>
              <a:rPr lang="fr-FR" dirty="0">
                <a:latin typeface="Comfortaa" pitchFamily="2" charset="0"/>
              </a:rPr>
              <a:t> </a:t>
            </a:r>
            <a:r>
              <a:rPr lang="fr-FR" dirty="0" err="1">
                <a:latin typeface="Comfortaa" pitchFamily="2" charset="0"/>
              </a:rPr>
              <a:t>with</a:t>
            </a:r>
            <a:r>
              <a:rPr lang="fr-FR" dirty="0">
                <a:latin typeface="Comfortaa" pitchFamily="2" charset="0"/>
              </a:rPr>
              <a:t> MAESTRO </a:t>
            </a:r>
            <a:r>
              <a:rPr lang="fr-FR" dirty="0" err="1">
                <a:latin typeface="Comfortaa" pitchFamily="2" charset="0"/>
              </a:rPr>
              <a:t>dataset</a:t>
            </a:r>
            <a:endParaRPr lang="fr-FR" dirty="0">
              <a:latin typeface="Comfortaa" pitchFamily="2" charset="0"/>
            </a:endParaRPr>
          </a:p>
        </p:txBody>
      </p:sp>
      <p:sp>
        <p:nvSpPr>
          <p:cNvPr id="20" name="Flecha: cheurón 19">
            <a:extLst>
              <a:ext uri="{FF2B5EF4-FFF2-40B4-BE49-F238E27FC236}">
                <a16:creationId xmlns:a16="http://schemas.microsoft.com/office/drawing/2014/main" id="{22E376FC-F2B0-40A6-AF9D-C3BDD330B415}"/>
              </a:ext>
            </a:extLst>
          </p:cNvPr>
          <p:cNvSpPr/>
          <p:nvPr/>
        </p:nvSpPr>
        <p:spPr>
          <a:xfrm>
            <a:off x="1234727" y="3721420"/>
            <a:ext cx="331470" cy="270841"/>
          </a:xfrm>
          <a:prstGeom prst="chevron">
            <a:avLst/>
          </a:prstGeom>
          <a:solidFill>
            <a:srgbClr val="2D6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uadroTexto 20">
            <a:extLst>
              <a:ext uri="{FF2B5EF4-FFF2-40B4-BE49-F238E27FC236}">
                <a16:creationId xmlns:a16="http://schemas.microsoft.com/office/drawing/2014/main" id="{F4499AA0-951A-4AE3-B691-C06790724E6B}"/>
              </a:ext>
            </a:extLst>
          </p:cNvPr>
          <p:cNvSpPr txBox="1"/>
          <p:nvPr/>
        </p:nvSpPr>
        <p:spPr>
          <a:xfrm>
            <a:off x="373182" y="4445296"/>
            <a:ext cx="3492779" cy="461665"/>
          </a:xfrm>
          <a:prstGeom prst="rect">
            <a:avLst/>
          </a:prstGeom>
          <a:noFill/>
        </p:spPr>
        <p:txBody>
          <a:bodyPr wrap="square">
            <a:spAutoFit/>
          </a:bodyPr>
          <a:lstStyle/>
          <a:p>
            <a:r>
              <a:rPr lang="fr-FR" sz="2400" dirty="0">
                <a:latin typeface="Comfortaa" pitchFamily="2" charset="0"/>
              </a:rPr>
              <a:t>Structure </a:t>
            </a:r>
            <a:r>
              <a:rPr lang="fr-FR" sz="2400" dirty="0" err="1">
                <a:latin typeface="Comfortaa" pitchFamily="2" charset="0"/>
              </a:rPr>
              <a:t>Awareness</a:t>
            </a:r>
            <a:endParaRPr lang="fr-FR" sz="2400" dirty="0">
              <a:latin typeface="Comfortaa" pitchFamily="2" charset="0"/>
            </a:endParaRPr>
          </a:p>
        </p:txBody>
      </p:sp>
      <p:sp>
        <p:nvSpPr>
          <p:cNvPr id="22" name="CuadroTexto 21">
            <a:extLst>
              <a:ext uri="{FF2B5EF4-FFF2-40B4-BE49-F238E27FC236}">
                <a16:creationId xmlns:a16="http://schemas.microsoft.com/office/drawing/2014/main" id="{8A6A2B5B-C475-4BAC-B9A7-8A9A051090BA}"/>
              </a:ext>
            </a:extLst>
          </p:cNvPr>
          <p:cNvSpPr txBox="1"/>
          <p:nvPr/>
        </p:nvSpPr>
        <p:spPr>
          <a:xfrm>
            <a:off x="252610" y="1323275"/>
            <a:ext cx="11566208" cy="400110"/>
          </a:xfrm>
          <a:prstGeom prst="rect">
            <a:avLst/>
          </a:prstGeom>
          <a:noFill/>
        </p:spPr>
        <p:txBody>
          <a:bodyPr wrap="square">
            <a:spAutoFit/>
          </a:bodyPr>
          <a:lstStyle/>
          <a:p>
            <a:r>
              <a:rPr lang="en-US" sz="2000" dirty="0">
                <a:solidFill>
                  <a:schemeClr val="accent1"/>
                </a:solidFill>
                <a:latin typeface="Comfortaa" pitchFamily="2" charset="0"/>
              </a:rPr>
              <a:t>[</a:t>
            </a:r>
            <a:r>
              <a:rPr lang="en-US" sz="2000" dirty="0" err="1">
                <a:solidFill>
                  <a:schemeClr val="accent1"/>
                </a:solidFill>
                <a:latin typeface="Comfortaa" pitchFamily="2" charset="0"/>
              </a:rPr>
              <a:t>Hadjeres</a:t>
            </a:r>
            <a:r>
              <a:rPr lang="en-US" sz="2000" dirty="0">
                <a:solidFill>
                  <a:schemeClr val="accent1"/>
                </a:solidFill>
                <a:latin typeface="Comfortaa" pitchFamily="2" charset="0"/>
              </a:rPr>
              <a:t> et al., 2017] </a:t>
            </a:r>
            <a:r>
              <a:rPr lang="en-US" sz="2000" dirty="0" err="1">
                <a:solidFill>
                  <a:schemeClr val="accent1"/>
                </a:solidFill>
                <a:latin typeface="Comfortaa" pitchFamily="2" charset="0"/>
              </a:rPr>
              <a:t>DeepBach</a:t>
            </a:r>
            <a:r>
              <a:rPr lang="en-US" sz="2000" dirty="0">
                <a:solidFill>
                  <a:schemeClr val="accent1"/>
                </a:solidFill>
                <a:latin typeface="Comfortaa" pitchFamily="2" charset="0"/>
              </a:rPr>
              <a:t>: a Steerable Model for Bach Chorales Generation</a:t>
            </a:r>
          </a:p>
        </p:txBody>
      </p:sp>
      <p:pic>
        <p:nvPicPr>
          <p:cNvPr id="4" name="deepbach">
            <a:hlinkClick r:id="" action="ppaction://media"/>
            <a:extLst>
              <a:ext uri="{FF2B5EF4-FFF2-40B4-BE49-F238E27FC236}">
                <a16:creationId xmlns:a16="http://schemas.microsoft.com/office/drawing/2014/main" id="{33237B3B-F268-48B3-877D-6EE1319649A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52027" y="1264657"/>
            <a:ext cx="487363" cy="487363"/>
          </a:xfrm>
          <a:prstGeom prst="rect">
            <a:avLst/>
          </a:prstGeom>
        </p:spPr>
      </p:pic>
      <p:sp>
        <p:nvSpPr>
          <p:cNvPr id="23" name="CuadroTexto 22">
            <a:extLst>
              <a:ext uri="{FF2B5EF4-FFF2-40B4-BE49-F238E27FC236}">
                <a16:creationId xmlns:a16="http://schemas.microsoft.com/office/drawing/2014/main" id="{BA419F05-4735-4533-959E-91FF87BCC000}"/>
              </a:ext>
            </a:extLst>
          </p:cNvPr>
          <p:cNvSpPr txBox="1"/>
          <p:nvPr/>
        </p:nvSpPr>
        <p:spPr>
          <a:xfrm>
            <a:off x="252610" y="5047183"/>
            <a:ext cx="11566208" cy="707886"/>
          </a:xfrm>
          <a:prstGeom prst="rect">
            <a:avLst/>
          </a:prstGeom>
          <a:noFill/>
        </p:spPr>
        <p:txBody>
          <a:bodyPr wrap="square">
            <a:spAutoFit/>
          </a:bodyPr>
          <a:lstStyle/>
          <a:p>
            <a:r>
              <a:rPr lang="en-US" sz="2000" dirty="0">
                <a:solidFill>
                  <a:schemeClr val="accent1"/>
                </a:solidFill>
                <a:latin typeface="Comfortaa" pitchFamily="2" charset="0"/>
              </a:rPr>
              <a:t>[</a:t>
            </a:r>
            <a:r>
              <a:rPr lang="en-US" sz="2000" dirty="0" err="1">
                <a:solidFill>
                  <a:schemeClr val="accent1"/>
                </a:solidFill>
                <a:latin typeface="Comfortaa" pitchFamily="2" charset="0"/>
              </a:rPr>
              <a:t>Lattner</a:t>
            </a:r>
            <a:r>
              <a:rPr lang="en-US" sz="2000" dirty="0">
                <a:solidFill>
                  <a:schemeClr val="accent1"/>
                </a:solidFill>
                <a:latin typeface="Comfortaa" pitchFamily="2" charset="0"/>
              </a:rPr>
              <a:t> et al., 2016] Imposing higher-level Structure in Polyphonic Music Generation using Convolutional Restricted Boltzmann Machines and Constraints</a:t>
            </a:r>
          </a:p>
        </p:txBody>
      </p:sp>
      <p:sp>
        <p:nvSpPr>
          <p:cNvPr id="24" name="CuadroTexto 23">
            <a:extLst>
              <a:ext uri="{FF2B5EF4-FFF2-40B4-BE49-F238E27FC236}">
                <a16:creationId xmlns:a16="http://schemas.microsoft.com/office/drawing/2014/main" id="{759795EA-D9C5-40F8-BFC0-16FEB87B2AF9}"/>
              </a:ext>
            </a:extLst>
          </p:cNvPr>
          <p:cNvSpPr txBox="1"/>
          <p:nvPr/>
        </p:nvSpPr>
        <p:spPr>
          <a:xfrm>
            <a:off x="1670139" y="1963179"/>
            <a:ext cx="9359811" cy="369332"/>
          </a:xfrm>
          <a:prstGeom prst="rect">
            <a:avLst/>
          </a:prstGeom>
          <a:noFill/>
        </p:spPr>
        <p:txBody>
          <a:bodyPr wrap="square">
            <a:spAutoFit/>
          </a:bodyPr>
          <a:lstStyle/>
          <a:p>
            <a:r>
              <a:rPr lang="fr-FR" dirty="0">
                <a:latin typeface="Comfortaa" pitchFamily="2" charset="0"/>
              </a:rPr>
              <a:t>Bach Chorales </a:t>
            </a:r>
            <a:r>
              <a:rPr lang="fr-FR" dirty="0" err="1">
                <a:latin typeface="Comfortaa" pitchFamily="2" charset="0"/>
              </a:rPr>
              <a:t>generation</a:t>
            </a:r>
            <a:r>
              <a:rPr lang="fr-FR" dirty="0">
                <a:latin typeface="Comfortaa" pitchFamily="2" charset="0"/>
              </a:rPr>
              <a:t> (4 </a:t>
            </a:r>
            <a:r>
              <a:rPr lang="fr-FR" dirty="0" err="1">
                <a:latin typeface="Comfortaa" pitchFamily="2" charset="0"/>
              </a:rPr>
              <a:t>voices</a:t>
            </a:r>
            <a:r>
              <a:rPr lang="fr-FR" dirty="0">
                <a:latin typeface="Comfortaa" pitchFamily="2" charset="0"/>
              </a:rPr>
              <a:t>) </a:t>
            </a:r>
            <a:r>
              <a:rPr lang="fr-FR" dirty="0" err="1">
                <a:latin typeface="Comfortaa" pitchFamily="2" charset="0"/>
              </a:rPr>
              <a:t>with</a:t>
            </a:r>
            <a:r>
              <a:rPr lang="fr-FR" dirty="0">
                <a:latin typeface="Comfortaa" pitchFamily="2" charset="0"/>
              </a:rPr>
              <a:t> </a:t>
            </a:r>
            <a:r>
              <a:rPr lang="fr-FR" dirty="0" err="1">
                <a:latin typeface="Comfortaa" pitchFamily="2" charset="0"/>
              </a:rPr>
              <a:t>RNNs</a:t>
            </a:r>
            <a:r>
              <a:rPr lang="fr-FR" dirty="0">
                <a:latin typeface="Comfortaa" pitchFamily="2" charset="0"/>
              </a:rPr>
              <a:t> + Gibbs sampling (MCMC)</a:t>
            </a:r>
          </a:p>
        </p:txBody>
      </p:sp>
      <p:sp>
        <p:nvSpPr>
          <p:cNvPr id="25" name="Flecha: cheurón 24">
            <a:extLst>
              <a:ext uri="{FF2B5EF4-FFF2-40B4-BE49-F238E27FC236}">
                <a16:creationId xmlns:a16="http://schemas.microsoft.com/office/drawing/2014/main" id="{A8DDC3A3-A2B4-408C-A537-40D1540F4029}"/>
              </a:ext>
            </a:extLst>
          </p:cNvPr>
          <p:cNvSpPr/>
          <p:nvPr/>
        </p:nvSpPr>
        <p:spPr>
          <a:xfrm>
            <a:off x="1234727" y="2021655"/>
            <a:ext cx="331470" cy="270841"/>
          </a:xfrm>
          <a:prstGeom prst="chevron">
            <a:avLst/>
          </a:prstGeom>
          <a:solidFill>
            <a:srgbClr val="2D6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6" name="musictransf">
            <a:hlinkClick r:id="" action="ppaction://media"/>
            <a:extLst>
              <a:ext uri="{FF2B5EF4-FFF2-40B4-BE49-F238E27FC236}">
                <a16:creationId xmlns:a16="http://schemas.microsoft.com/office/drawing/2014/main" id="{73DF1843-BD74-46BF-B2C0-057CE4125C6A}"/>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1452028" y="2941637"/>
            <a:ext cx="487362" cy="487363"/>
          </a:xfrm>
          <a:prstGeom prst="rect">
            <a:avLst/>
          </a:prstGeom>
        </p:spPr>
      </p:pic>
    </p:spTree>
    <p:extLst>
      <p:ext uri="{BB962C8B-B14F-4D97-AF65-F5344CB8AC3E}">
        <p14:creationId xmlns:p14="http://schemas.microsoft.com/office/powerpoint/2010/main" val="257421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933"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5887" fill="hold"/>
                                        <p:tgtEl>
                                          <p:spTgt spid="2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audio>
              <p:cMediaNode vol="80000">
                <p:cTn id="12" fill="hold" display="0">
                  <p:stCondLst>
                    <p:cond delay="indefinite"/>
                  </p:stCondLst>
                  <p:endCondLst>
                    <p:cond evt="onStopAudio" delay="0">
                      <p:tgtEl>
                        <p:sldTgt/>
                      </p:tgtEl>
                    </p:cond>
                  </p:endCondLst>
                </p:cTn>
                <p:tgtEl>
                  <p:spTgt spid="26"/>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E7AEE272-EF38-4E7E-8261-A1656942A452}"/>
              </a:ext>
            </a:extLst>
          </p:cNvPr>
          <p:cNvSpPr/>
          <p:nvPr/>
        </p:nvSpPr>
        <p:spPr>
          <a:xfrm>
            <a:off x="0" y="-11293"/>
            <a:ext cx="12192000" cy="1000177"/>
          </a:xfrm>
          <a:prstGeom prst="rect">
            <a:avLst/>
          </a:prstGeom>
          <a:solidFill>
            <a:srgbClr val="E1E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adroTexto 9">
            <a:extLst>
              <a:ext uri="{FF2B5EF4-FFF2-40B4-BE49-F238E27FC236}">
                <a16:creationId xmlns:a16="http://schemas.microsoft.com/office/drawing/2014/main" id="{D46BFE0F-F722-46C1-8118-D4D286A8BE65}"/>
              </a:ext>
            </a:extLst>
          </p:cNvPr>
          <p:cNvSpPr txBox="1"/>
          <p:nvPr/>
        </p:nvSpPr>
        <p:spPr>
          <a:xfrm>
            <a:off x="406239" y="203615"/>
            <a:ext cx="11286651" cy="646331"/>
          </a:xfrm>
          <a:prstGeom prst="rect">
            <a:avLst/>
          </a:prstGeom>
          <a:noFill/>
        </p:spPr>
        <p:txBody>
          <a:bodyPr wrap="square">
            <a:spAutoFit/>
          </a:bodyPr>
          <a:lstStyle/>
          <a:p>
            <a:r>
              <a:rPr lang="es-ES" sz="3600" dirty="0">
                <a:latin typeface="Comfortaa" pitchFamily="2" charset="0"/>
              </a:rPr>
              <a:t>M</a:t>
            </a:r>
            <a:r>
              <a:rPr lang="en-US" sz="3600" dirty="0" err="1">
                <a:latin typeface="Comfortaa" pitchFamily="2" charset="0"/>
              </a:rPr>
              <a:t>usic</a:t>
            </a:r>
            <a:r>
              <a:rPr lang="en-US" sz="3600" dirty="0">
                <a:latin typeface="Comfortaa" pitchFamily="2" charset="0"/>
              </a:rPr>
              <a:t> composition DL: Multi-Instrument</a:t>
            </a:r>
          </a:p>
        </p:txBody>
      </p:sp>
      <p:sp>
        <p:nvSpPr>
          <p:cNvPr id="11" name="Rectángulo 10">
            <a:extLst>
              <a:ext uri="{FF2B5EF4-FFF2-40B4-BE49-F238E27FC236}">
                <a16:creationId xmlns:a16="http://schemas.microsoft.com/office/drawing/2014/main" id="{DCF1A64E-AD8A-4DD2-B5B2-2E3005B04EF5}"/>
              </a:ext>
            </a:extLst>
          </p:cNvPr>
          <p:cNvSpPr/>
          <p:nvPr/>
        </p:nvSpPr>
        <p:spPr>
          <a:xfrm>
            <a:off x="0" y="6368967"/>
            <a:ext cx="12192000" cy="509289"/>
          </a:xfrm>
          <a:prstGeom prst="rect">
            <a:avLst/>
          </a:prstGeom>
          <a:solidFill>
            <a:srgbClr val="E1E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uadroTexto 11">
            <a:extLst>
              <a:ext uri="{FF2B5EF4-FFF2-40B4-BE49-F238E27FC236}">
                <a16:creationId xmlns:a16="http://schemas.microsoft.com/office/drawing/2014/main" id="{7B2C9F6B-9D8A-4989-9D5A-72D5EFABC24D}"/>
              </a:ext>
            </a:extLst>
          </p:cNvPr>
          <p:cNvSpPr txBox="1"/>
          <p:nvPr/>
        </p:nvSpPr>
        <p:spPr>
          <a:xfrm>
            <a:off x="8016200" y="6438963"/>
            <a:ext cx="4046299" cy="307777"/>
          </a:xfrm>
          <a:prstGeom prst="rect">
            <a:avLst/>
          </a:prstGeom>
          <a:noFill/>
        </p:spPr>
        <p:txBody>
          <a:bodyPr wrap="none" rtlCol="0">
            <a:spAutoFit/>
          </a:bodyPr>
          <a:lstStyle/>
          <a:p>
            <a:pPr algn="ctr"/>
            <a:r>
              <a:rPr lang="es-ES" sz="1400" dirty="0">
                <a:solidFill>
                  <a:schemeClr val="tx1">
                    <a:lumMod val="75000"/>
                    <a:lumOff val="25000"/>
                  </a:schemeClr>
                </a:solidFill>
                <a:latin typeface="Comfortaa" pitchFamily="2" charset="0"/>
              </a:rPr>
              <a:t>Carlos </a:t>
            </a:r>
            <a:r>
              <a:rPr lang="es-ES" sz="1400" dirty="0" err="1">
                <a:solidFill>
                  <a:schemeClr val="tx1">
                    <a:lumMod val="75000"/>
                    <a:lumOff val="25000"/>
                  </a:schemeClr>
                </a:solidFill>
                <a:latin typeface="Comfortaa" pitchFamily="2" charset="0"/>
              </a:rPr>
              <a:t>Hernandez</a:t>
            </a:r>
            <a:r>
              <a:rPr lang="es-ES" sz="1400" dirty="0">
                <a:solidFill>
                  <a:schemeClr val="tx1">
                    <a:lumMod val="75000"/>
                    <a:lumOff val="25000"/>
                  </a:schemeClr>
                </a:solidFill>
                <a:latin typeface="Comfortaa" pitchFamily="2" charset="0"/>
              </a:rPr>
              <a:t>-Olivan, </a:t>
            </a:r>
            <a:r>
              <a:rPr lang="es-ES" sz="1400" dirty="0" err="1">
                <a:solidFill>
                  <a:schemeClr val="tx1">
                    <a:lumMod val="75000"/>
                    <a:lumOff val="25000"/>
                  </a:schemeClr>
                </a:solidFill>
                <a:latin typeface="Comfortaa" pitchFamily="2" charset="0"/>
              </a:rPr>
              <a:t>Jose</a:t>
            </a:r>
            <a:r>
              <a:rPr lang="es-ES" sz="1400" dirty="0">
                <a:solidFill>
                  <a:schemeClr val="tx1">
                    <a:lumMod val="75000"/>
                    <a:lumOff val="25000"/>
                  </a:schemeClr>
                </a:solidFill>
                <a:latin typeface="Comfortaa" pitchFamily="2" charset="0"/>
              </a:rPr>
              <a:t> R. </a:t>
            </a:r>
            <a:r>
              <a:rPr lang="es-ES" sz="1400" dirty="0" err="1">
                <a:solidFill>
                  <a:schemeClr val="tx1">
                    <a:lumMod val="75000"/>
                    <a:lumOff val="25000"/>
                  </a:schemeClr>
                </a:solidFill>
                <a:latin typeface="Comfortaa" pitchFamily="2" charset="0"/>
              </a:rPr>
              <a:t>Beltran</a:t>
            </a:r>
            <a:endParaRPr lang="es-ES" sz="1400" dirty="0">
              <a:solidFill>
                <a:schemeClr val="tx1">
                  <a:lumMod val="75000"/>
                  <a:lumOff val="25000"/>
                </a:schemeClr>
              </a:solidFill>
              <a:latin typeface="Comfortaa" pitchFamily="2" charset="0"/>
            </a:endParaRPr>
          </a:p>
        </p:txBody>
      </p:sp>
      <p:pic>
        <p:nvPicPr>
          <p:cNvPr id="13" name="Picture 4" descr="Ayudas de la Universidad de Zaragoza para alumnos no residentes no  comunitarios | Información académica">
            <a:extLst>
              <a:ext uri="{FF2B5EF4-FFF2-40B4-BE49-F238E27FC236}">
                <a16:creationId xmlns:a16="http://schemas.microsoft.com/office/drawing/2014/main" id="{F1A72F88-1CA8-4EE6-A02B-CD2E96351CD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0" y="6274565"/>
            <a:ext cx="1931670" cy="709888"/>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a16="http://schemas.microsoft.com/office/drawing/2014/main" id="{2654B221-D8B1-4E42-9333-6DFDEA7C1096}"/>
              </a:ext>
            </a:extLst>
          </p:cNvPr>
          <p:cNvSpPr txBox="1"/>
          <p:nvPr/>
        </p:nvSpPr>
        <p:spPr>
          <a:xfrm>
            <a:off x="5168731" y="6476552"/>
            <a:ext cx="797014" cy="307777"/>
          </a:xfrm>
          <a:prstGeom prst="rect">
            <a:avLst/>
          </a:prstGeom>
          <a:noFill/>
        </p:spPr>
        <p:txBody>
          <a:bodyPr wrap="none" rtlCol="0">
            <a:spAutoFit/>
          </a:bodyPr>
          <a:lstStyle/>
          <a:p>
            <a:pPr algn="ctr"/>
            <a:r>
              <a:rPr lang="es-ES" sz="1400" dirty="0">
                <a:solidFill>
                  <a:schemeClr val="tx1">
                    <a:lumMod val="75000"/>
                    <a:lumOff val="25000"/>
                  </a:schemeClr>
                </a:solidFill>
                <a:latin typeface="Comfortaa" pitchFamily="2" charset="0"/>
              </a:rPr>
              <a:t>23 / 33</a:t>
            </a:r>
          </a:p>
        </p:txBody>
      </p:sp>
      <p:sp>
        <p:nvSpPr>
          <p:cNvPr id="15" name="CuadroTexto 14">
            <a:extLst>
              <a:ext uri="{FF2B5EF4-FFF2-40B4-BE49-F238E27FC236}">
                <a16:creationId xmlns:a16="http://schemas.microsoft.com/office/drawing/2014/main" id="{8D979F8E-FD93-44FD-BD98-6345412C4E9A}"/>
              </a:ext>
            </a:extLst>
          </p:cNvPr>
          <p:cNvSpPr txBox="1"/>
          <p:nvPr/>
        </p:nvSpPr>
        <p:spPr>
          <a:xfrm>
            <a:off x="406239" y="1451982"/>
            <a:ext cx="6047619" cy="1323439"/>
          </a:xfrm>
          <a:prstGeom prst="rect">
            <a:avLst/>
          </a:prstGeom>
          <a:noFill/>
        </p:spPr>
        <p:txBody>
          <a:bodyPr wrap="square">
            <a:spAutoFit/>
          </a:bodyPr>
          <a:lstStyle/>
          <a:p>
            <a:pPr algn="just"/>
            <a:r>
              <a:rPr lang="en-US" sz="2000" dirty="0">
                <a:solidFill>
                  <a:schemeClr val="accent1"/>
                </a:solidFill>
                <a:latin typeface="Comfortaa" pitchFamily="2" charset="0"/>
              </a:rPr>
              <a:t>[Dong et al., 2017] </a:t>
            </a:r>
            <a:r>
              <a:rPr lang="en-US" sz="2000" dirty="0" err="1">
                <a:solidFill>
                  <a:schemeClr val="accent1"/>
                </a:solidFill>
                <a:latin typeface="Comfortaa" pitchFamily="2" charset="0"/>
              </a:rPr>
              <a:t>Muse</a:t>
            </a:r>
            <a:r>
              <a:rPr lang="en-US" sz="2000" b="1" dirty="0" err="1">
                <a:solidFill>
                  <a:srgbClr val="8A3CC4"/>
                </a:solidFill>
                <a:latin typeface="Comfortaa" pitchFamily="2" charset="0"/>
              </a:rPr>
              <a:t>GAN</a:t>
            </a:r>
            <a:r>
              <a:rPr lang="en-US" sz="2000" dirty="0">
                <a:solidFill>
                  <a:schemeClr val="accent1"/>
                </a:solidFill>
                <a:latin typeface="Comfortaa" pitchFamily="2" charset="0"/>
              </a:rPr>
              <a:t>: Multi-track Sequential Generative Adversarial Networks for Symbolic Music Generation and Accompaniment</a:t>
            </a:r>
          </a:p>
        </p:txBody>
      </p:sp>
      <p:sp>
        <p:nvSpPr>
          <p:cNvPr id="16" name="CuadroTexto 15">
            <a:extLst>
              <a:ext uri="{FF2B5EF4-FFF2-40B4-BE49-F238E27FC236}">
                <a16:creationId xmlns:a16="http://schemas.microsoft.com/office/drawing/2014/main" id="{98BA12B2-8765-4472-9CD6-A3A3FDC6DB55}"/>
              </a:ext>
            </a:extLst>
          </p:cNvPr>
          <p:cNvSpPr txBox="1"/>
          <p:nvPr/>
        </p:nvSpPr>
        <p:spPr>
          <a:xfrm>
            <a:off x="8653053" y="4927996"/>
            <a:ext cx="2385848" cy="400110"/>
          </a:xfrm>
          <a:prstGeom prst="rect">
            <a:avLst/>
          </a:prstGeom>
          <a:noFill/>
        </p:spPr>
        <p:txBody>
          <a:bodyPr wrap="square">
            <a:spAutoFit/>
          </a:bodyPr>
          <a:lstStyle/>
          <a:p>
            <a:pPr algn="just"/>
            <a:r>
              <a:rPr lang="en-US" sz="2000" dirty="0">
                <a:latin typeface="Comfortaa" pitchFamily="2" charset="0"/>
              </a:rPr>
              <a:t>More: </a:t>
            </a:r>
            <a:r>
              <a:rPr lang="en-US" sz="2000" dirty="0" err="1">
                <a:latin typeface="Comfortaa" pitchFamily="2" charset="0"/>
              </a:rPr>
              <a:t>LakhNES</a:t>
            </a:r>
            <a:r>
              <a:rPr lang="en-US" sz="2000" dirty="0">
                <a:latin typeface="Comfortaa" pitchFamily="2" charset="0"/>
              </a:rPr>
              <a:t>…</a:t>
            </a:r>
          </a:p>
        </p:txBody>
      </p:sp>
      <p:pic>
        <p:nvPicPr>
          <p:cNvPr id="17" name="Imagen 16" descr="Interfaz de usuario gráfica&#10;&#10;Descripción generada automáticamente">
            <a:extLst>
              <a:ext uri="{FF2B5EF4-FFF2-40B4-BE49-F238E27FC236}">
                <a16:creationId xmlns:a16="http://schemas.microsoft.com/office/drawing/2014/main" id="{3EE635F4-E5A7-4A82-BB15-3032D911103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66430" y="1136364"/>
            <a:ext cx="5396069" cy="3278115"/>
          </a:xfrm>
          <a:prstGeom prst="rect">
            <a:avLst/>
          </a:prstGeom>
        </p:spPr>
      </p:pic>
      <p:sp>
        <p:nvSpPr>
          <p:cNvPr id="19" name="CuadroTexto 18">
            <a:extLst>
              <a:ext uri="{FF2B5EF4-FFF2-40B4-BE49-F238E27FC236}">
                <a16:creationId xmlns:a16="http://schemas.microsoft.com/office/drawing/2014/main" id="{0A4B4C1F-556A-42DB-9122-7F0ADA6941C5}"/>
              </a:ext>
            </a:extLst>
          </p:cNvPr>
          <p:cNvSpPr txBox="1"/>
          <p:nvPr/>
        </p:nvSpPr>
        <p:spPr>
          <a:xfrm>
            <a:off x="406239" y="4926268"/>
            <a:ext cx="5689761" cy="1015663"/>
          </a:xfrm>
          <a:prstGeom prst="rect">
            <a:avLst/>
          </a:prstGeom>
          <a:noFill/>
        </p:spPr>
        <p:txBody>
          <a:bodyPr wrap="square">
            <a:spAutoFit/>
          </a:bodyPr>
          <a:lstStyle/>
          <a:p>
            <a:pPr algn="just"/>
            <a:r>
              <a:rPr lang="en-US" sz="2000" dirty="0">
                <a:solidFill>
                  <a:schemeClr val="accent1"/>
                </a:solidFill>
                <a:latin typeface="Comfortaa" pitchFamily="2" charset="0"/>
              </a:rPr>
              <a:t>[</a:t>
            </a:r>
            <a:r>
              <a:rPr lang="en-US" sz="2000" dirty="0" err="1">
                <a:solidFill>
                  <a:schemeClr val="accent1"/>
                </a:solidFill>
                <a:latin typeface="Comfortaa" pitchFamily="2" charset="0"/>
              </a:rPr>
              <a:t>Ens</a:t>
            </a:r>
            <a:r>
              <a:rPr lang="en-US" sz="2000" dirty="0">
                <a:solidFill>
                  <a:schemeClr val="accent1"/>
                </a:solidFill>
                <a:latin typeface="Comfortaa" pitchFamily="2" charset="0"/>
              </a:rPr>
              <a:t> and </a:t>
            </a:r>
            <a:r>
              <a:rPr lang="en-US" sz="2000" dirty="0" err="1">
                <a:solidFill>
                  <a:schemeClr val="accent1"/>
                </a:solidFill>
                <a:latin typeface="Comfortaa" pitchFamily="2" charset="0"/>
              </a:rPr>
              <a:t>Pasquier</a:t>
            </a:r>
            <a:r>
              <a:rPr lang="en-US" sz="2000" dirty="0">
                <a:solidFill>
                  <a:schemeClr val="accent1"/>
                </a:solidFill>
                <a:latin typeface="Comfortaa" pitchFamily="2" charset="0"/>
              </a:rPr>
              <a:t>, 2020] Exploring Conditional Multi-Track Music Generation with the </a:t>
            </a:r>
            <a:r>
              <a:rPr lang="en-US" sz="2000" b="1" dirty="0">
                <a:solidFill>
                  <a:srgbClr val="8A3CC4"/>
                </a:solidFill>
                <a:latin typeface="Comfortaa" pitchFamily="2" charset="0"/>
              </a:rPr>
              <a:t>Transformer</a:t>
            </a:r>
          </a:p>
        </p:txBody>
      </p:sp>
      <p:sp>
        <p:nvSpPr>
          <p:cNvPr id="20" name="CuadroTexto 19">
            <a:extLst>
              <a:ext uri="{FF2B5EF4-FFF2-40B4-BE49-F238E27FC236}">
                <a16:creationId xmlns:a16="http://schemas.microsoft.com/office/drawing/2014/main" id="{40E89790-F368-46B6-8278-B539B76FAC60}"/>
              </a:ext>
            </a:extLst>
          </p:cNvPr>
          <p:cNvSpPr txBox="1"/>
          <p:nvPr/>
        </p:nvSpPr>
        <p:spPr>
          <a:xfrm>
            <a:off x="406239" y="3216176"/>
            <a:ext cx="5689761" cy="1015663"/>
          </a:xfrm>
          <a:prstGeom prst="rect">
            <a:avLst/>
          </a:prstGeom>
          <a:noFill/>
        </p:spPr>
        <p:txBody>
          <a:bodyPr wrap="square">
            <a:spAutoFit/>
          </a:bodyPr>
          <a:lstStyle/>
          <a:p>
            <a:pPr algn="just"/>
            <a:r>
              <a:rPr lang="en-US" sz="2000" dirty="0">
                <a:solidFill>
                  <a:schemeClr val="accent1"/>
                </a:solidFill>
                <a:latin typeface="Comfortaa" pitchFamily="2" charset="0"/>
              </a:rPr>
              <a:t>[Roberts et al., 2018] A Hierarchical Latent Vector Model for Learning Long-Term Structure in Music – “</a:t>
            </a:r>
            <a:r>
              <a:rPr lang="en-US" sz="2000" dirty="0" err="1">
                <a:solidFill>
                  <a:schemeClr val="accent1"/>
                </a:solidFill>
                <a:latin typeface="Comfortaa" pitchFamily="2" charset="0"/>
              </a:rPr>
              <a:t>Music</a:t>
            </a:r>
            <a:r>
              <a:rPr lang="en-US" sz="2000" b="1" dirty="0" err="1">
                <a:solidFill>
                  <a:srgbClr val="8A3CC4"/>
                </a:solidFill>
                <a:latin typeface="Comfortaa" pitchFamily="2" charset="0"/>
              </a:rPr>
              <a:t>VAE</a:t>
            </a:r>
            <a:r>
              <a:rPr lang="en-US" sz="2000" dirty="0">
                <a:solidFill>
                  <a:schemeClr val="accent1"/>
                </a:solidFill>
                <a:latin typeface="Comfortaa" pitchFamily="2" charset="0"/>
              </a:rPr>
              <a:t>”</a:t>
            </a:r>
          </a:p>
        </p:txBody>
      </p:sp>
      <p:pic>
        <p:nvPicPr>
          <p:cNvPr id="2" name="musicvae">
            <a:hlinkClick r:id="" action="ppaction://media"/>
            <a:extLst>
              <a:ext uri="{FF2B5EF4-FFF2-40B4-BE49-F238E27FC236}">
                <a16:creationId xmlns:a16="http://schemas.microsoft.com/office/drawing/2014/main" id="{A63928BD-3BA1-4D2A-BBD7-0D3F9BDAC71C}"/>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371281" y="3480325"/>
            <a:ext cx="487362" cy="487363"/>
          </a:xfrm>
          <a:prstGeom prst="rect">
            <a:avLst/>
          </a:prstGeom>
        </p:spPr>
      </p:pic>
      <p:pic>
        <p:nvPicPr>
          <p:cNvPr id="5" name="mmm">
            <a:hlinkClick r:id="" action="ppaction://media"/>
            <a:extLst>
              <a:ext uri="{FF2B5EF4-FFF2-40B4-BE49-F238E27FC236}">
                <a16:creationId xmlns:a16="http://schemas.microsoft.com/office/drawing/2014/main" id="{3693AFF3-69B9-4324-AF53-7029B8148978}"/>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6371281" y="5148041"/>
            <a:ext cx="487363" cy="487363"/>
          </a:xfrm>
          <a:prstGeom prst="rect">
            <a:avLst/>
          </a:prstGeom>
        </p:spPr>
      </p:pic>
    </p:spTree>
    <p:extLst>
      <p:ext uri="{BB962C8B-B14F-4D97-AF65-F5344CB8AC3E}">
        <p14:creationId xmlns:p14="http://schemas.microsoft.com/office/powerpoint/2010/main" val="36113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505"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706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audio>
              <p:cMediaNode vol="80000">
                <p:cTn id="12" fill="hold" display="0">
                  <p:stCondLst>
                    <p:cond delay="indefinite"/>
                  </p:stCondLst>
                  <p:endCondLst>
                    <p:cond evt="onStopAudio" delay="0">
                      <p:tgtEl>
                        <p:sldTgt/>
                      </p:tgtEl>
                    </p:cond>
                  </p:endCondLst>
                </p:cTn>
                <p:tgtEl>
                  <p:spTgt spid="5"/>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ángulo: esquinas redondeadas 59">
            <a:extLst>
              <a:ext uri="{FF2B5EF4-FFF2-40B4-BE49-F238E27FC236}">
                <a16:creationId xmlns:a16="http://schemas.microsoft.com/office/drawing/2014/main" id="{5C3E14ED-4ACD-4774-AC1A-C0DB509F257B}"/>
              </a:ext>
            </a:extLst>
          </p:cNvPr>
          <p:cNvSpPr/>
          <p:nvPr/>
        </p:nvSpPr>
        <p:spPr>
          <a:xfrm>
            <a:off x="1312109" y="1536198"/>
            <a:ext cx="4201295" cy="3785604"/>
          </a:xfrm>
          <a:prstGeom prst="roundRect">
            <a:avLst>
              <a:gd name="adj" fmla="val 6811"/>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ángulo 42">
            <a:extLst>
              <a:ext uri="{FF2B5EF4-FFF2-40B4-BE49-F238E27FC236}">
                <a16:creationId xmlns:a16="http://schemas.microsoft.com/office/drawing/2014/main" id="{F998EFF3-1695-415A-83C1-E5216092F9F6}"/>
              </a:ext>
            </a:extLst>
          </p:cNvPr>
          <p:cNvSpPr/>
          <p:nvPr/>
        </p:nvSpPr>
        <p:spPr>
          <a:xfrm>
            <a:off x="0" y="-11293"/>
            <a:ext cx="12192000" cy="1000177"/>
          </a:xfrm>
          <a:prstGeom prst="rect">
            <a:avLst/>
          </a:prstGeom>
          <a:solidFill>
            <a:srgbClr val="E1E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uadroTexto 43">
            <a:extLst>
              <a:ext uri="{FF2B5EF4-FFF2-40B4-BE49-F238E27FC236}">
                <a16:creationId xmlns:a16="http://schemas.microsoft.com/office/drawing/2014/main" id="{0825907F-6DA2-4A2C-A44A-57B22D6E288C}"/>
              </a:ext>
            </a:extLst>
          </p:cNvPr>
          <p:cNvSpPr txBox="1"/>
          <p:nvPr/>
        </p:nvSpPr>
        <p:spPr>
          <a:xfrm>
            <a:off x="406239" y="203615"/>
            <a:ext cx="10132221" cy="646331"/>
          </a:xfrm>
          <a:prstGeom prst="rect">
            <a:avLst/>
          </a:prstGeom>
          <a:noFill/>
        </p:spPr>
        <p:txBody>
          <a:bodyPr wrap="square">
            <a:spAutoFit/>
          </a:bodyPr>
          <a:lstStyle/>
          <a:p>
            <a:r>
              <a:rPr lang="es-ES" sz="3600" dirty="0" err="1">
                <a:latin typeface="Comfortaa" pitchFamily="2" charset="0"/>
              </a:rPr>
              <a:t>Evaluation</a:t>
            </a:r>
            <a:endParaRPr lang="en-US" sz="3600" dirty="0">
              <a:latin typeface="Comfortaa" pitchFamily="2" charset="0"/>
            </a:endParaRPr>
          </a:p>
        </p:txBody>
      </p:sp>
      <p:sp>
        <p:nvSpPr>
          <p:cNvPr id="50" name="CuadroTexto 49">
            <a:extLst>
              <a:ext uri="{FF2B5EF4-FFF2-40B4-BE49-F238E27FC236}">
                <a16:creationId xmlns:a16="http://schemas.microsoft.com/office/drawing/2014/main" id="{E3D87FD4-B50C-473F-A7FC-FD90AA49AD7B}"/>
              </a:ext>
            </a:extLst>
          </p:cNvPr>
          <p:cNvSpPr txBox="1"/>
          <p:nvPr/>
        </p:nvSpPr>
        <p:spPr>
          <a:xfrm>
            <a:off x="7695133" y="3208748"/>
            <a:ext cx="2034145" cy="369332"/>
          </a:xfrm>
          <a:prstGeom prst="rect">
            <a:avLst/>
          </a:prstGeom>
          <a:noFill/>
        </p:spPr>
        <p:txBody>
          <a:bodyPr wrap="square" rtlCol="0">
            <a:spAutoFit/>
          </a:bodyPr>
          <a:lstStyle/>
          <a:p>
            <a:pPr algn="ctr"/>
            <a:r>
              <a:rPr lang="es-ES" dirty="0" err="1">
                <a:latin typeface="Comfortaa" pitchFamily="2" charset="0"/>
              </a:rPr>
              <a:t>Spectrograms</a:t>
            </a:r>
            <a:endParaRPr lang="es-ES" dirty="0">
              <a:latin typeface="Comfortaa" pitchFamily="2" charset="0"/>
            </a:endParaRPr>
          </a:p>
        </p:txBody>
      </p:sp>
      <p:sp>
        <p:nvSpPr>
          <p:cNvPr id="51" name="CuadroTexto 50">
            <a:extLst>
              <a:ext uri="{FF2B5EF4-FFF2-40B4-BE49-F238E27FC236}">
                <a16:creationId xmlns:a16="http://schemas.microsoft.com/office/drawing/2014/main" id="{73355C9F-5764-4497-8F84-A3C6B7BED4DD}"/>
              </a:ext>
            </a:extLst>
          </p:cNvPr>
          <p:cNvSpPr txBox="1"/>
          <p:nvPr/>
        </p:nvSpPr>
        <p:spPr>
          <a:xfrm>
            <a:off x="7722933" y="3612153"/>
            <a:ext cx="1117620" cy="369332"/>
          </a:xfrm>
          <a:prstGeom prst="rect">
            <a:avLst/>
          </a:prstGeom>
          <a:noFill/>
        </p:spPr>
        <p:txBody>
          <a:bodyPr wrap="square" rtlCol="0">
            <a:spAutoFit/>
          </a:bodyPr>
          <a:lstStyle/>
          <a:p>
            <a:pPr algn="ctr"/>
            <a:r>
              <a:rPr lang="es-ES" dirty="0" err="1">
                <a:latin typeface="Comfortaa" pitchFamily="2" charset="0"/>
              </a:rPr>
              <a:t>Signals</a:t>
            </a:r>
            <a:endParaRPr lang="es-ES" dirty="0">
              <a:latin typeface="Comfortaa" pitchFamily="2" charset="0"/>
            </a:endParaRPr>
          </a:p>
        </p:txBody>
      </p:sp>
      <p:sp>
        <p:nvSpPr>
          <p:cNvPr id="55" name="Rectángulo 54">
            <a:extLst>
              <a:ext uri="{FF2B5EF4-FFF2-40B4-BE49-F238E27FC236}">
                <a16:creationId xmlns:a16="http://schemas.microsoft.com/office/drawing/2014/main" id="{0A10133B-2ACA-4C29-A75B-EF1B75B8196F}"/>
              </a:ext>
            </a:extLst>
          </p:cNvPr>
          <p:cNvSpPr/>
          <p:nvPr/>
        </p:nvSpPr>
        <p:spPr>
          <a:xfrm>
            <a:off x="0" y="6368967"/>
            <a:ext cx="12192000" cy="509289"/>
          </a:xfrm>
          <a:prstGeom prst="rect">
            <a:avLst/>
          </a:prstGeom>
          <a:solidFill>
            <a:srgbClr val="E1E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uadroTexto 55">
            <a:extLst>
              <a:ext uri="{FF2B5EF4-FFF2-40B4-BE49-F238E27FC236}">
                <a16:creationId xmlns:a16="http://schemas.microsoft.com/office/drawing/2014/main" id="{957BBE23-8BDF-4C3F-B57E-CE4609927E30}"/>
              </a:ext>
            </a:extLst>
          </p:cNvPr>
          <p:cNvSpPr txBox="1"/>
          <p:nvPr/>
        </p:nvSpPr>
        <p:spPr>
          <a:xfrm>
            <a:off x="8016200" y="6438963"/>
            <a:ext cx="4046299" cy="307777"/>
          </a:xfrm>
          <a:prstGeom prst="rect">
            <a:avLst/>
          </a:prstGeom>
          <a:noFill/>
        </p:spPr>
        <p:txBody>
          <a:bodyPr wrap="none" rtlCol="0">
            <a:spAutoFit/>
          </a:bodyPr>
          <a:lstStyle/>
          <a:p>
            <a:pPr algn="ctr"/>
            <a:r>
              <a:rPr lang="es-ES" sz="1400" dirty="0">
                <a:solidFill>
                  <a:schemeClr val="tx1">
                    <a:lumMod val="75000"/>
                    <a:lumOff val="25000"/>
                  </a:schemeClr>
                </a:solidFill>
                <a:latin typeface="Comfortaa" pitchFamily="2" charset="0"/>
              </a:rPr>
              <a:t>Carlos </a:t>
            </a:r>
            <a:r>
              <a:rPr lang="es-ES" sz="1400" dirty="0" err="1">
                <a:solidFill>
                  <a:schemeClr val="tx1">
                    <a:lumMod val="75000"/>
                    <a:lumOff val="25000"/>
                  </a:schemeClr>
                </a:solidFill>
                <a:latin typeface="Comfortaa" pitchFamily="2" charset="0"/>
              </a:rPr>
              <a:t>Hernandez</a:t>
            </a:r>
            <a:r>
              <a:rPr lang="es-ES" sz="1400" dirty="0">
                <a:solidFill>
                  <a:schemeClr val="tx1">
                    <a:lumMod val="75000"/>
                    <a:lumOff val="25000"/>
                  </a:schemeClr>
                </a:solidFill>
                <a:latin typeface="Comfortaa" pitchFamily="2" charset="0"/>
              </a:rPr>
              <a:t>-Olivan, </a:t>
            </a:r>
            <a:r>
              <a:rPr lang="es-ES" sz="1400" dirty="0" err="1">
                <a:solidFill>
                  <a:schemeClr val="tx1">
                    <a:lumMod val="75000"/>
                    <a:lumOff val="25000"/>
                  </a:schemeClr>
                </a:solidFill>
                <a:latin typeface="Comfortaa" pitchFamily="2" charset="0"/>
              </a:rPr>
              <a:t>Jose</a:t>
            </a:r>
            <a:r>
              <a:rPr lang="es-ES" sz="1400" dirty="0">
                <a:solidFill>
                  <a:schemeClr val="tx1">
                    <a:lumMod val="75000"/>
                    <a:lumOff val="25000"/>
                  </a:schemeClr>
                </a:solidFill>
                <a:latin typeface="Comfortaa" pitchFamily="2" charset="0"/>
              </a:rPr>
              <a:t> R. </a:t>
            </a:r>
            <a:r>
              <a:rPr lang="es-ES" sz="1400" dirty="0" err="1">
                <a:solidFill>
                  <a:schemeClr val="tx1">
                    <a:lumMod val="75000"/>
                    <a:lumOff val="25000"/>
                  </a:schemeClr>
                </a:solidFill>
                <a:latin typeface="Comfortaa" pitchFamily="2" charset="0"/>
              </a:rPr>
              <a:t>Beltran</a:t>
            </a:r>
            <a:endParaRPr lang="es-ES" sz="1400" dirty="0">
              <a:solidFill>
                <a:schemeClr val="tx1">
                  <a:lumMod val="75000"/>
                  <a:lumOff val="25000"/>
                </a:schemeClr>
              </a:solidFill>
              <a:latin typeface="Comfortaa" pitchFamily="2" charset="0"/>
            </a:endParaRPr>
          </a:p>
        </p:txBody>
      </p:sp>
      <p:pic>
        <p:nvPicPr>
          <p:cNvPr id="57" name="Picture 4" descr="Ayudas de la Universidad de Zaragoza para alumnos no residentes no  comunitarios | Información académica">
            <a:extLst>
              <a:ext uri="{FF2B5EF4-FFF2-40B4-BE49-F238E27FC236}">
                <a16:creationId xmlns:a16="http://schemas.microsoft.com/office/drawing/2014/main" id="{57650DC7-C9A5-47E9-8144-6CBF2BCF95B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6274565"/>
            <a:ext cx="1931670" cy="709888"/>
          </a:xfrm>
          <a:prstGeom prst="rect">
            <a:avLst/>
          </a:prstGeom>
          <a:noFill/>
          <a:extLst>
            <a:ext uri="{909E8E84-426E-40DD-AFC4-6F175D3DCCD1}">
              <a14:hiddenFill xmlns:a14="http://schemas.microsoft.com/office/drawing/2010/main">
                <a:solidFill>
                  <a:srgbClr val="FFFFFF"/>
                </a:solidFill>
              </a14:hiddenFill>
            </a:ext>
          </a:extLst>
        </p:spPr>
      </p:pic>
      <p:sp>
        <p:nvSpPr>
          <p:cNvPr id="58" name="CuadroTexto 57">
            <a:extLst>
              <a:ext uri="{FF2B5EF4-FFF2-40B4-BE49-F238E27FC236}">
                <a16:creationId xmlns:a16="http://schemas.microsoft.com/office/drawing/2014/main" id="{6A2E0442-C0F3-463F-9BFC-AD1F3BCD35D5}"/>
              </a:ext>
            </a:extLst>
          </p:cNvPr>
          <p:cNvSpPr txBox="1"/>
          <p:nvPr/>
        </p:nvSpPr>
        <p:spPr>
          <a:xfrm>
            <a:off x="5163922" y="6476552"/>
            <a:ext cx="806632" cy="307777"/>
          </a:xfrm>
          <a:prstGeom prst="rect">
            <a:avLst/>
          </a:prstGeom>
          <a:noFill/>
        </p:spPr>
        <p:txBody>
          <a:bodyPr wrap="none" rtlCol="0">
            <a:spAutoFit/>
          </a:bodyPr>
          <a:lstStyle/>
          <a:p>
            <a:pPr algn="ctr"/>
            <a:r>
              <a:rPr lang="es-ES" sz="1400" dirty="0">
                <a:solidFill>
                  <a:schemeClr val="tx1">
                    <a:lumMod val="75000"/>
                    <a:lumOff val="25000"/>
                  </a:schemeClr>
                </a:solidFill>
                <a:latin typeface="Comfortaa" pitchFamily="2" charset="0"/>
              </a:rPr>
              <a:t>24 / 33</a:t>
            </a:r>
          </a:p>
        </p:txBody>
      </p:sp>
      <p:sp>
        <p:nvSpPr>
          <p:cNvPr id="49" name="Rectángulo: esquinas redondeadas 48">
            <a:extLst>
              <a:ext uri="{FF2B5EF4-FFF2-40B4-BE49-F238E27FC236}">
                <a16:creationId xmlns:a16="http://schemas.microsoft.com/office/drawing/2014/main" id="{36873BF7-E5A4-4FE6-9BEF-528F98B169E2}"/>
              </a:ext>
            </a:extLst>
          </p:cNvPr>
          <p:cNvSpPr/>
          <p:nvPr/>
        </p:nvSpPr>
        <p:spPr>
          <a:xfrm>
            <a:off x="6601435" y="1536198"/>
            <a:ext cx="4164641" cy="3785604"/>
          </a:xfrm>
          <a:prstGeom prst="roundRect">
            <a:avLst>
              <a:gd name="adj" fmla="val 6811"/>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uadroTexto 60">
            <a:extLst>
              <a:ext uri="{FF2B5EF4-FFF2-40B4-BE49-F238E27FC236}">
                <a16:creationId xmlns:a16="http://schemas.microsoft.com/office/drawing/2014/main" id="{976914E8-52F6-429D-97E7-81830496A8C0}"/>
              </a:ext>
            </a:extLst>
          </p:cNvPr>
          <p:cNvSpPr txBox="1"/>
          <p:nvPr/>
        </p:nvSpPr>
        <p:spPr>
          <a:xfrm>
            <a:off x="1520602" y="2132814"/>
            <a:ext cx="3059917" cy="369332"/>
          </a:xfrm>
          <a:prstGeom prst="rect">
            <a:avLst/>
          </a:prstGeom>
          <a:noFill/>
        </p:spPr>
        <p:txBody>
          <a:bodyPr wrap="square">
            <a:spAutoFit/>
          </a:bodyPr>
          <a:lstStyle/>
          <a:p>
            <a:r>
              <a:rPr lang="en-US" dirty="0">
                <a:latin typeface="Comfortaa" pitchFamily="2" charset="0"/>
              </a:rPr>
              <a:t>Surveys: User’s opinions</a:t>
            </a:r>
            <a:endParaRPr lang="en-US" dirty="0"/>
          </a:p>
        </p:txBody>
      </p:sp>
      <p:sp>
        <p:nvSpPr>
          <p:cNvPr id="76" name="CuadroTexto 75">
            <a:extLst>
              <a:ext uri="{FF2B5EF4-FFF2-40B4-BE49-F238E27FC236}">
                <a16:creationId xmlns:a16="http://schemas.microsoft.com/office/drawing/2014/main" id="{9D93832A-F803-44AD-96FC-F6E47D9B3317}"/>
              </a:ext>
            </a:extLst>
          </p:cNvPr>
          <p:cNvSpPr txBox="1"/>
          <p:nvPr/>
        </p:nvSpPr>
        <p:spPr>
          <a:xfrm>
            <a:off x="1400953" y="1548379"/>
            <a:ext cx="2030131" cy="369332"/>
          </a:xfrm>
          <a:prstGeom prst="rect">
            <a:avLst/>
          </a:prstGeom>
          <a:noFill/>
        </p:spPr>
        <p:txBody>
          <a:bodyPr wrap="square">
            <a:spAutoFit/>
          </a:bodyPr>
          <a:lstStyle/>
          <a:p>
            <a:r>
              <a:rPr lang="es-ES" b="1" dirty="0">
                <a:solidFill>
                  <a:srgbClr val="2D699F"/>
                </a:solidFill>
                <a:latin typeface="Comfortaa" pitchFamily="2" charset="0"/>
              </a:rPr>
              <a:t>S</a:t>
            </a:r>
            <a:r>
              <a:rPr lang="en-US" b="1" dirty="0">
                <a:solidFill>
                  <a:srgbClr val="2D699F"/>
                </a:solidFill>
                <a:latin typeface="Comfortaa" pitchFamily="2" charset="0"/>
              </a:rPr>
              <a:t>UBJECTIVE</a:t>
            </a:r>
            <a:endParaRPr lang="en-US" b="1" dirty="0">
              <a:solidFill>
                <a:srgbClr val="2D699F"/>
              </a:solidFill>
            </a:endParaRPr>
          </a:p>
        </p:txBody>
      </p:sp>
      <p:sp>
        <p:nvSpPr>
          <p:cNvPr id="78" name="CuadroTexto 77">
            <a:extLst>
              <a:ext uri="{FF2B5EF4-FFF2-40B4-BE49-F238E27FC236}">
                <a16:creationId xmlns:a16="http://schemas.microsoft.com/office/drawing/2014/main" id="{5A135D09-1FBB-4B26-AFE3-4EB7D837B513}"/>
              </a:ext>
            </a:extLst>
          </p:cNvPr>
          <p:cNvSpPr txBox="1"/>
          <p:nvPr/>
        </p:nvSpPr>
        <p:spPr>
          <a:xfrm>
            <a:off x="6714535" y="1585122"/>
            <a:ext cx="2603329" cy="369332"/>
          </a:xfrm>
          <a:prstGeom prst="rect">
            <a:avLst/>
          </a:prstGeom>
          <a:noFill/>
        </p:spPr>
        <p:txBody>
          <a:bodyPr wrap="square">
            <a:spAutoFit/>
          </a:bodyPr>
          <a:lstStyle/>
          <a:p>
            <a:r>
              <a:rPr lang="en-US" sz="1800" b="1" dirty="0">
                <a:solidFill>
                  <a:srgbClr val="2D699F"/>
                </a:solidFill>
                <a:latin typeface="Comfortaa" pitchFamily="2" charset="0"/>
              </a:rPr>
              <a:t>OBJECTIVE</a:t>
            </a:r>
            <a:endParaRPr lang="en-US" b="1" dirty="0">
              <a:solidFill>
                <a:srgbClr val="2D699F"/>
              </a:solidFill>
            </a:endParaRPr>
          </a:p>
        </p:txBody>
      </p:sp>
      <p:pic>
        <p:nvPicPr>
          <p:cNvPr id="5" name="Imagen 4">
            <a:extLst>
              <a:ext uri="{FF2B5EF4-FFF2-40B4-BE49-F238E27FC236}">
                <a16:creationId xmlns:a16="http://schemas.microsoft.com/office/drawing/2014/main" id="{AB64A1E6-F8CE-4777-AC34-0E02276EBC5F}"/>
              </a:ext>
            </a:extLst>
          </p:cNvPr>
          <p:cNvPicPr>
            <a:picLocks noChangeAspect="1"/>
          </p:cNvPicPr>
          <p:nvPr/>
        </p:nvPicPr>
        <p:blipFill rotWithShape="1">
          <a:blip r:embed="rId3"/>
          <a:srcRect l="11192" r="10819" b="21409"/>
          <a:stretch/>
        </p:blipFill>
        <p:spPr>
          <a:xfrm>
            <a:off x="3103534" y="2637635"/>
            <a:ext cx="817329" cy="823650"/>
          </a:xfrm>
          <a:prstGeom prst="rect">
            <a:avLst/>
          </a:prstGeom>
        </p:spPr>
      </p:pic>
      <p:pic>
        <p:nvPicPr>
          <p:cNvPr id="59" name="Imagen 58">
            <a:extLst>
              <a:ext uri="{FF2B5EF4-FFF2-40B4-BE49-F238E27FC236}">
                <a16:creationId xmlns:a16="http://schemas.microsoft.com/office/drawing/2014/main" id="{E858B62C-8BF5-4FBE-A1DD-5A2802ECBA5F}"/>
              </a:ext>
            </a:extLst>
          </p:cNvPr>
          <p:cNvPicPr>
            <a:picLocks noChangeAspect="1"/>
          </p:cNvPicPr>
          <p:nvPr/>
        </p:nvPicPr>
        <p:blipFill rotWithShape="1">
          <a:blip r:embed="rId4"/>
          <a:srcRect b="15323"/>
          <a:stretch/>
        </p:blipFill>
        <p:spPr>
          <a:xfrm>
            <a:off x="2271068" y="4484703"/>
            <a:ext cx="665443" cy="563471"/>
          </a:xfrm>
          <a:prstGeom prst="rect">
            <a:avLst/>
          </a:prstGeom>
        </p:spPr>
      </p:pic>
      <p:sp>
        <p:nvSpPr>
          <p:cNvPr id="62" name="CuadroTexto 61">
            <a:extLst>
              <a:ext uri="{FF2B5EF4-FFF2-40B4-BE49-F238E27FC236}">
                <a16:creationId xmlns:a16="http://schemas.microsoft.com/office/drawing/2014/main" id="{0D8F9D5A-84F3-4742-8F86-CEE4AC0F2801}"/>
              </a:ext>
            </a:extLst>
          </p:cNvPr>
          <p:cNvSpPr txBox="1"/>
          <p:nvPr/>
        </p:nvSpPr>
        <p:spPr>
          <a:xfrm>
            <a:off x="2385305" y="4020969"/>
            <a:ext cx="501125" cy="369332"/>
          </a:xfrm>
          <a:prstGeom prst="rect">
            <a:avLst/>
          </a:prstGeom>
          <a:noFill/>
        </p:spPr>
        <p:txBody>
          <a:bodyPr wrap="square">
            <a:spAutoFit/>
          </a:bodyPr>
          <a:lstStyle/>
          <a:p>
            <a:r>
              <a:rPr lang="en-US" dirty="0">
                <a:latin typeface="Comfortaa" pitchFamily="2" charset="0"/>
              </a:rPr>
              <a:t>AI </a:t>
            </a:r>
          </a:p>
        </p:txBody>
      </p:sp>
      <p:sp>
        <p:nvSpPr>
          <p:cNvPr id="65" name="CuadroTexto 64">
            <a:extLst>
              <a:ext uri="{FF2B5EF4-FFF2-40B4-BE49-F238E27FC236}">
                <a16:creationId xmlns:a16="http://schemas.microsoft.com/office/drawing/2014/main" id="{6C0C3D51-1553-4C1D-9B0B-E8C81B5487AC}"/>
              </a:ext>
            </a:extLst>
          </p:cNvPr>
          <p:cNvSpPr txBox="1"/>
          <p:nvPr/>
        </p:nvSpPr>
        <p:spPr>
          <a:xfrm>
            <a:off x="3864895" y="4017408"/>
            <a:ext cx="1175676" cy="369332"/>
          </a:xfrm>
          <a:prstGeom prst="rect">
            <a:avLst/>
          </a:prstGeom>
          <a:noFill/>
        </p:spPr>
        <p:txBody>
          <a:bodyPr wrap="square">
            <a:spAutoFit/>
          </a:bodyPr>
          <a:lstStyle/>
          <a:p>
            <a:r>
              <a:rPr lang="en-US" dirty="0">
                <a:latin typeface="Comfortaa" pitchFamily="2" charset="0"/>
              </a:rPr>
              <a:t>Human </a:t>
            </a:r>
          </a:p>
        </p:txBody>
      </p:sp>
      <p:sp>
        <p:nvSpPr>
          <p:cNvPr id="66" name="CuadroTexto 65">
            <a:extLst>
              <a:ext uri="{FF2B5EF4-FFF2-40B4-BE49-F238E27FC236}">
                <a16:creationId xmlns:a16="http://schemas.microsoft.com/office/drawing/2014/main" id="{3B3B9740-5F5A-4D62-8B90-83DF89AEA1B5}"/>
              </a:ext>
            </a:extLst>
          </p:cNvPr>
          <p:cNvSpPr txBox="1"/>
          <p:nvPr/>
        </p:nvSpPr>
        <p:spPr>
          <a:xfrm>
            <a:off x="3182111" y="4017408"/>
            <a:ext cx="501125" cy="369332"/>
          </a:xfrm>
          <a:prstGeom prst="rect">
            <a:avLst/>
          </a:prstGeom>
          <a:noFill/>
        </p:spPr>
        <p:txBody>
          <a:bodyPr wrap="square">
            <a:spAutoFit/>
          </a:bodyPr>
          <a:lstStyle/>
          <a:p>
            <a:r>
              <a:rPr lang="en-US" dirty="0">
                <a:latin typeface="Comfortaa" pitchFamily="2" charset="0"/>
              </a:rPr>
              <a:t>vs </a:t>
            </a:r>
          </a:p>
        </p:txBody>
      </p:sp>
      <p:pic>
        <p:nvPicPr>
          <p:cNvPr id="7" name="Imagen 6">
            <a:extLst>
              <a:ext uri="{FF2B5EF4-FFF2-40B4-BE49-F238E27FC236}">
                <a16:creationId xmlns:a16="http://schemas.microsoft.com/office/drawing/2014/main" id="{B8FB5F28-BEA2-461C-A0A1-4D030F41F702}"/>
              </a:ext>
            </a:extLst>
          </p:cNvPr>
          <p:cNvPicPr>
            <a:picLocks noChangeAspect="1"/>
          </p:cNvPicPr>
          <p:nvPr/>
        </p:nvPicPr>
        <p:blipFill rotWithShape="1">
          <a:blip r:embed="rId5"/>
          <a:srcRect l="11963" r="13242" b="16634"/>
          <a:stretch/>
        </p:blipFill>
        <p:spPr>
          <a:xfrm>
            <a:off x="4200595" y="4470185"/>
            <a:ext cx="513671" cy="572537"/>
          </a:xfrm>
          <a:prstGeom prst="rect">
            <a:avLst/>
          </a:prstGeom>
        </p:spPr>
      </p:pic>
      <p:sp>
        <p:nvSpPr>
          <p:cNvPr id="67" name="CuadroTexto 66">
            <a:extLst>
              <a:ext uri="{FF2B5EF4-FFF2-40B4-BE49-F238E27FC236}">
                <a16:creationId xmlns:a16="http://schemas.microsoft.com/office/drawing/2014/main" id="{8E15A864-6232-43CB-8108-4170EC0BC5AD}"/>
              </a:ext>
            </a:extLst>
          </p:cNvPr>
          <p:cNvSpPr txBox="1"/>
          <p:nvPr/>
        </p:nvSpPr>
        <p:spPr>
          <a:xfrm>
            <a:off x="1523430" y="3612831"/>
            <a:ext cx="1539474" cy="369332"/>
          </a:xfrm>
          <a:prstGeom prst="rect">
            <a:avLst/>
          </a:prstGeom>
          <a:noFill/>
        </p:spPr>
        <p:txBody>
          <a:bodyPr wrap="square">
            <a:spAutoFit/>
          </a:bodyPr>
          <a:lstStyle/>
          <a:p>
            <a:r>
              <a:rPr lang="en-US" dirty="0">
                <a:latin typeface="Comfortaa" pitchFamily="2" charset="0"/>
              </a:rPr>
              <a:t>Turing test</a:t>
            </a:r>
            <a:endParaRPr lang="en-US" dirty="0"/>
          </a:p>
        </p:txBody>
      </p:sp>
      <p:pic>
        <p:nvPicPr>
          <p:cNvPr id="10" name="Imagen 9">
            <a:extLst>
              <a:ext uri="{FF2B5EF4-FFF2-40B4-BE49-F238E27FC236}">
                <a16:creationId xmlns:a16="http://schemas.microsoft.com/office/drawing/2014/main" id="{56C3A6C0-7252-4B1F-AB1E-770C562A69CE}"/>
              </a:ext>
            </a:extLst>
          </p:cNvPr>
          <p:cNvPicPr>
            <a:picLocks noChangeAspect="1"/>
          </p:cNvPicPr>
          <p:nvPr/>
        </p:nvPicPr>
        <p:blipFill rotWithShape="1">
          <a:blip r:embed="rId6"/>
          <a:srcRect b="20394"/>
          <a:stretch/>
        </p:blipFill>
        <p:spPr>
          <a:xfrm>
            <a:off x="8089339" y="4136876"/>
            <a:ext cx="1245732" cy="991685"/>
          </a:xfrm>
          <a:prstGeom prst="rect">
            <a:avLst/>
          </a:prstGeom>
        </p:spPr>
      </p:pic>
      <p:sp>
        <p:nvSpPr>
          <p:cNvPr id="70" name="CuadroTexto 69">
            <a:extLst>
              <a:ext uri="{FF2B5EF4-FFF2-40B4-BE49-F238E27FC236}">
                <a16:creationId xmlns:a16="http://schemas.microsoft.com/office/drawing/2014/main" id="{089A2E47-B569-4D4E-9D7E-0217FBC8F3CD}"/>
              </a:ext>
            </a:extLst>
          </p:cNvPr>
          <p:cNvSpPr txBox="1"/>
          <p:nvPr/>
        </p:nvSpPr>
        <p:spPr>
          <a:xfrm>
            <a:off x="6953164" y="2089103"/>
            <a:ext cx="3059917" cy="369332"/>
          </a:xfrm>
          <a:prstGeom prst="rect">
            <a:avLst/>
          </a:prstGeom>
          <a:noFill/>
        </p:spPr>
        <p:txBody>
          <a:bodyPr wrap="square">
            <a:spAutoFit/>
          </a:bodyPr>
          <a:lstStyle/>
          <a:p>
            <a:r>
              <a:rPr lang="en-US" dirty="0">
                <a:latin typeface="Comfortaa" pitchFamily="2" charset="0"/>
              </a:rPr>
              <a:t>Feature Extraction</a:t>
            </a:r>
            <a:endParaRPr lang="en-US" dirty="0"/>
          </a:p>
        </p:txBody>
      </p:sp>
      <p:sp>
        <p:nvSpPr>
          <p:cNvPr id="72" name="CuadroTexto 71">
            <a:extLst>
              <a:ext uri="{FF2B5EF4-FFF2-40B4-BE49-F238E27FC236}">
                <a16:creationId xmlns:a16="http://schemas.microsoft.com/office/drawing/2014/main" id="{B0AB18B4-50DF-4DB9-A3C6-2873F6669F5F}"/>
              </a:ext>
            </a:extLst>
          </p:cNvPr>
          <p:cNvSpPr txBox="1"/>
          <p:nvPr/>
        </p:nvSpPr>
        <p:spPr>
          <a:xfrm>
            <a:off x="6953163" y="3648076"/>
            <a:ext cx="3059917" cy="369332"/>
          </a:xfrm>
          <a:prstGeom prst="rect">
            <a:avLst/>
          </a:prstGeom>
          <a:noFill/>
        </p:spPr>
        <p:txBody>
          <a:bodyPr wrap="square">
            <a:spAutoFit/>
          </a:bodyPr>
          <a:lstStyle/>
          <a:p>
            <a:r>
              <a:rPr lang="en-US" dirty="0">
                <a:latin typeface="Comfortaa" pitchFamily="2" charset="0"/>
              </a:rPr>
              <a:t>Feature Comparison</a:t>
            </a:r>
            <a:endParaRPr lang="en-US" dirty="0"/>
          </a:p>
        </p:txBody>
      </p:sp>
      <p:pic>
        <p:nvPicPr>
          <p:cNvPr id="12" name="Imagen 11">
            <a:extLst>
              <a:ext uri="{FF2B5EF4-FFF2-40B4-BE49-F238E27FC236}">
                <a16:creationId xmlns:a16="http://schemas.microsoft.com/office/drawing/2014/main" id="{0F9A69F5-4C0B-4768-AE59-3979CF898C9A}"/>
              </a:ext>
            </a:extLst>
          </p:cNvPr>
          <p:cNvPicPr>
            <a:picLocks noChangeAspect="1"/>
          </p:cNvPicPr>
          <p:nvPr/>
        </p:nvPicPr>
        <p:blipFill rotWithShape="1">
          <a:blip r:embed="rId7"/>
          <a:srcRect b="17910"/>
          <a:stretch/>
        </p:blipFill>
        <p:spPr>
          <a:xfrm>
            <a:off x="8129969" y="2668879"/>
            <a:ext cx="1107571" cy="909201"/>
          </a:xfrm>
          <a:prstGeom prst="rect">
            <a:avLst/>
          </a:prstGeom>
        </p:spPr>
      </p:pic>
      <p:sp>
        <p:nvSpPr>
          <p:cNvPr id="74" name="CuadroTexto 73">
            <a:extLst>
              <a:ext uri="{FF2B5EF4-FFF2-40B4-BE49-F238E27FC236}">
                <a16:creationId xmlns:a16="http://schemas.microsoft.com/office/drawing/2014/main" id="{35F7068C-3C35-4BFE-B01F-4D5A69C8283B}"/>
              </a:ext>
            </a:extLst>
          </p:cNvPr>
          <p:cNvSpPr txBox="1"/>
          <p:nvPr/>
        </p:nvSpPr>
        <p:spPr>
          <a:xfrm>
            <a:off x="3952624" y="5795925"/>
            <a:ext cx="4172937" cy="400110"/>
          </a:xfrm>
          <a:prstGeom prst="rect">
            <a:avLst/>
          </a:prstGeom>
          <a:noFill/>
        </p:spPr>
        <p:txBody>
          <a:bodyPr wrap="none" rtlCol="0">
            <a:spAutoFit/>
          </a:bodyPr>
          <a:lstStyle/>
          <a:p>
            <a:r>
              <a:rPr lang="en-US" sz="2000" dirty="0">
                <a:latin typeface="Comfortaa" pitchFamily="2" charset="0"/>
              </a:rPr>
              <a:t>Ideally: A combination of both</a:t>
            </a:r>
          </a:p>
        </p:txBody>
      </p:sp>
      <p:sp>
        <p:nvSpPr>
          <p:cNvPr id="75" name="Abrir llave 74">
            <a:extLst>
              <a:ext uri="{FF2B5EF4-FFF2-40B4-BE49-F238E27FC236}">
                <a16:creationId xmlns:a16="http://schemas.microsoft.com/office/drawing/2014/main" id="{801992F6-600E-4F58-B5BC-4992C09BF4DB}"/>
              </a:ext>
            </a:extLst>
          </p:cNvPr>
          <p:cNvSpPr/>
          <p:nvPr/>
        </p:nvSpPr>
        <p:spPr>
          <a:xfrm rot="16200000">
            <a:off x="5923112" y="851825"/>
            <a:ext cx="231964" cy="9453964"/>
          </a:xfrm>
          <a:prstGeom prst="leftBrace">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522335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8640C4A-471B-41C2-8C29-847B27F8F457}"/>
              </a:ext>
            </a:extLst>
          </p:cNvPr>
          <p:cNvSpPr/>
          <p:nvPr/>
        </p:nvSpPr>
        <p:spPr>
          <a:xfrm>
            <a:off x="0" y="-11293"/>
            <a:ext cx="12192000" cy="1000177"/>
          </a:xfrm>
          <a:prstGeom prst="rect">
            <a:avLst/>
          </a:prstGeom>
          <a:solidFill>
            <a:srgbClr val="E1E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adroTexto 2">
            <a:extLst>
              <a:ext uri="{FF2B5EF4-FFF2-40B4-BE49-F238E27FC236}">
                <a16:creationId xmlns:a16="http://schemas.microsoft.com/office/drawing/2014/main" id="{27CF361E-91A4-4F18-BE26-FE34FBF8C5D3}"/>
              </a:ext>
            </a:extLst>
          </p:cNvPr>
          <p:cNvSpPr txBox="1"/>
          <p:nvPr/>
        </p:nvSpPr>
        <p:spPr>
          <a:xfrm>
            <a:off x="406239" y="203615"/>
            <a:ext cx="5689761" cy="646331"/>
          </a:xfrm>
          <a:prstGeom prst="rect">
            <a:avLst/>
          </a:prstGeom>
          <a:noFill/>
        </p:spPr>
        <p:txBody>
          <a:bodyPr wrap="square">
            <a:spAutoFit/>
          </a:bodyPr>
          <a:lstStyle/>
          <a:p>
            <a:r>
              <a:rPr lang="es-ES" sz="3600" dirty="0" err="1">
                <a:latin typeface="Comfortaa" pitchFamily="2" charset="0"/>
              </a:rPr>
              <a:t>Evaluation</a:t>
            </a:r>
            <a:r>
              <a:rPr lang="es-ES" sz="3600" dirty="0">
                <a:latin typeface="Comfortaa" pitchFamily="2" charset="0"/>
              </a:rPr>
              <a:t>: </a:t>
            </a:r>
            <a:r>
              <a:rPr lang="es-ES" sz="3600" dirty="0" err="1">
                <a:latin typeface="Comfortaa" pitchFamily="2" charset="0"/>
              </a:rPr>
              <a:t>Subjective</a:t>
            </a:r>
            <a:endParaRPr lang="en-US" sz="3600" dirty="0">
              <a:latin typeface="Comfortaa" pitchFamily="2" charset="0"/>
            </a:endParaRPr>
          </a:p>
        </p:txBody>
      </p:sp>
      <p:sp>
        <p:nvSpPr>
          <p:cNvPr id="4" name="Rectángulo 3">
            <a:extLst>
              <a:ext uri="{FF2B5EF4-FFF2-40B4-BE49-F238E27FC236}">
                <a16:creationId xmlns:a16="http://schemas.microsoft.com/office/drawing/2014/main" id="{4328B72C-380D-4D30-9E79-3C23ECB3F8EA}"/>
              </a:ext>
            </a:extLst>
          </p:cNvPr>
          <p:cNvSpPr/>
          <p:nvPr/>
        </p:nvSpPr>
        <p:spPr>
          <a:xfrm>
            <a:off x="0" y="6368967"/>
            <a:ext cx="12192000" cy="509289"/>
          </a:xfrm>
          <a:prstGeom prst="rect">
            <a:avLst/>
          </a:prstGeom>
          <a:solidFill>
            <a:srgbClr val="E1E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DD3B6464-041B-4A2F-ADA8-BCBFB12A61DB}"/>
              </a:ext>
            </a:extLst>
          </p:cNvPr>
          <p:cNvSpPr txBox="1"/>
          <p:nvPr/>
        </p:nvSpPr>
        <p:spPr>
          <a:xfrm>
            <a:off x="8016200" y="6438963"/>
            <a:ext cx="4046299" cy="307777"/>
          </a:xfrm>
          <a:prstGeom prst="rect">
            <a:avLst/>
          </a:prstGeom>
          <a:noFill/>
        </p:spPr>
        <p:txBody>
          <a:bodyPr wrap="none" rtlCol="0">
            <a:spAutoFit/>
          </a:bodyPr>
          <a:lstStyle/>
          <a:p>
            <a:pPr algn="ctr"/>
            <a:r>
              <a:rPr lang="es-ES" sz="1400" dirty="0">
                <a:solidFill>
                  <a:schemeClr val="tx1">
                    <a:lumMod val="75000"/>
                    <a:lumOff val="25000"/>
                  </a:schemeClr>
                </a:solidFill>
                <a:latin typeface="Comfortaa" pitchFamily="2" charset="0"/>
              </a:rPr>
              <a:t>Carlos </a:t>
            </a:r>
            <a:r>
              <a:rPr lang="es-ES" sz="1400" dirty="0" err="1">
                <a:solidFill>
                  <a:schemeClr val="tx1">
                    <a:lumMod val="75000"/>
                    <a:lumOff val="25000"/>
                  </a:schemeClr>
                </a:solidFill>
                <a:latin typeface="Comfortaa" pitchFamily="2" charset="0"/>
              </a:rPr>
              <a:t>Hernandez</a:t>
            </a:r>
            <a:r>
              <a:rPr lang="es-ES" sz="1400" dirty="0">
                <a:solidFill>
                  <a:schemeClr val="tx1">
                    <a:lumMod val="75000"/>
                    <a:lumOff val="25000"/>
                  </a:schemeClr>
                </a:solidFill>
                <a:latin typeface="Comfortaa" pitchFamily="2" charset="0"/>
              </a:rPr>
              <a:t>-Olivan, </a:t>
            </a:r>
            <a:r>
              <a:rPr lang="es-ES" sz="1400" dirty="0" err="1">
                <a:solidFill>
                  <a:schemeClr val="tx1">
                    <a:lumMod val="75000"/>
                    <a:lumOff val="25000"/>
                  </a:schemeClr>
                </a:solidFill>
                <a:latin typeface="Comfortaa" pitchFamily="2" charset="0"/>
              </a:rPr>
              <a:t>Jose</a:t>
            </a:r>
            <a:r>
              <a:rPr lang="es-ES" sz="1400" dirty="0">
                <a:solidFill>
                  <a:schemeClr val="tx1">
                    <a:lumMod val="75000"/>
                    <a:lumOff val="25000"/>
                  </a:schemeClr>
                </a:solidFill>
                <a:latin typeface="Comfortaa" pitchFamily="2" charset="0"/>
              </a:rPr>
              <a:t> R. </a:t>
            </a:r>
            <a:r>
              <a:rPr lang="es-ES" sz="1400" dirty="0" err="1">
                <a:solidFill>
                  <a:schemeClr val="tx1">
                    <a:lumMod val="75000"/>
                    <a:lumOff val="25000"/>
                  </a:schemeClr>
                </a:solidFill>
                <a:latin typeface="Comfortaa" pitchFamily="2" charset="0"/>
              </a:rPr>
              <a:t>Beltran</a:t>
            </a:r>
            <a:endParaRPr lang="es-ES" sz="1400" dirty="0">
              <a:solidFill>
                <a:schemeClr val="tx1">
                  <a:lumMod val="75000"/>
                  <a:lumOff val="25000"/>
                </a:schemeClr>
              </a:solidFill>
              <a:latin typeface="Comfortaa" pitchFamily="2" charset="0"/>
            </a:endParaRPr>
          </a:p>
        </p:txBody>
      </p:sp>
      <p:pic>
        <p:nvPicPr>
          <p:cNvPr id="6" name="Picture 4" descr="Ayudas de la Universidad de Zaragoza para alumnos no residentes no  comunitarios | Información académica">
            <a:extLst>
              <a:ext uri="{FF2B5EF4-FFF2-40B4-BE49-F238E27FC236}">
                <a16:creationId xmlns:a16="http://schemas.microsoft.com/office/drawing/2014/main" id="{B347C0BD-A62C-459C-87C2-AEF7375D4D8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6274565"/>
            <a:ext cx="1931670" cy="70988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78891317-CD4B-4711-B6E8-43BB36AAFDCE}"/>
              </a:ext>
            </a:extLst>
          </p:cNvPr>
          <p:cNvSpPr txBox="1"/>
          <p:nvPr/>
        </p:nvSpPr>
        <p:spPr>
          <a:xfrm>
            <a:off x="5165525" y="6476552"/>
            <a:ext cx="803426" cy="307777"/>
          </a:xfrm>
          <a:prstGeom prst="rect">
            <a:avLst/>
          </a:prstGeom>
          <a:noFill/>
        </p:spPr>
        <p:txBody>
          <a:bodyPr wrap="none" rtlCol="0">
            <a:spAutoFit/>
          </a:bodyPr>
          <a:lstStyle/>
          <a:p>
            <a:pPr algn="ctr"/>
            <a:r>
              <a:rPr lang="es-ES" sz="1400" dirty="0">
                <a:solidFill>
                  <a:schemeClr val="tx1">
                    <a:lumMod val="75000"/>
                    <a:lumOff val="25000"/>
                  </a:schemeClr>
                </a:solidFill>
                <a:latin typeface="Comfortaa" pitchFamily="2" charset="0"/>
              </a:rPr>
              <a:t>25 / 33</a:t>
            </a:r>
          </a:p>
        </p:txBody>
      </p:sp>
      <p:sp>
        <p:nvSpPr>
          <p:cNvPr id="22" name="CuadroTexto 21">
            <a:extLst>
              <a:ext uri="{FF2B5EF4-FFF2-40B4-BE49-F238E27FC236}">
                <a16:creationId xmlns:a16="http://schemas.microsoft.com/office/drawing/2014/main" id="{FD887EC8-0763-4404-BF8D-D606FAEB0885}"/>
              </a:ext>
            </a:extLst>
          </p:cNvPr>
          <p:cNvSpPr txBox="1"/>
          <p:nvPr/>
        </p:nvSpPr>
        <p:spPr>
          <a:xfrm>
            <a:off x="1367270" y="2717582"/>
            <a:ext cx="1426994" cy="369332"/>
          </a:xfrm>
          <a:prstGeom prst="rect">
            <a:avLst/>
          </a:prstGeom>
          <a:noFill/>
        </p:spPr>
        <p:txBody>
          <a:bodyPr wrap="none" rtlCol="0">
            <a:spAutoFit/>
          </a:bodyPr>
          <a:lstStyle/>
          <a:p>
            <a:r>
              <a:rPr lang="en-US" dirty="0">
                <a:latin typeface="Comfortaa" pitchFamily="2" charset="0"/>
              </a:rPr>
              <a:t>- beginner</a:t>
            </a:r>
          </a:p>
        </p:txBody>
      </p:sp>
      <p:sp>
        <p:nvSpPr>
          <p:cNvPr id="23" name="CuadroTexto 22">
            <a:extLst>
              <a:ext uri="{FF2B5EF4-FFF2-40B4-BE49-F238E27FC236}">
                <a16:creationId xmlns:a16="http://schemas.microsoft.com/office/drawing/2014/main" id="{9ADF3CA4-BA94-4D41-B1BC-28371BD5F200}"/>
              </a:ext>
            </a:extLst>
          </p:cNvPr>
          <p:cNvSpPr txBox="1"/>
          <p:nvPr/>
        </p:nvSpPr>
        <p:spPr>
          <a:xfrm>
            <a:off x="1367270" y="3215192"/>
            <a:ext cx="1883849" cy="369332"/>
          </a:xfrm>
          <a:prstGeom prst="rect">
            <a:avLst/>
          </a:prstGeom>
          <a:noFill/>
        </p:spPr>
        <p:txBody>
          <a:bodyPr wrap="none" rtlCol="0">
            <a:spAutoFit/>
          </a:bodyPr>
          <a:lstStyle/>
          <a:p>
            <a:r>
              <a:rPr lang="en-US" dirty="0">
                <a:latin typeface="Comfortaa" pitchFamily="2" charset="0"/>
              </a:rPr>
              <a:t>- intermediate</a:t>
            </a:r>
          </a:p>
        </p:txBody>
      </p:sp>
      <p:sp>
        <p:nvSpPr>
          <p:cNvPr id="24" name="CuadroTexto 23">
            <a:extLst>
              <a:ext uri="{FF2B5EF4-FFF2-40B4-BE49-F238E27FC236}">
                <a16:creationId xmlns:a16="http://schemas.microsoft.com/office/drawing/2014/main" id="{74283423-80A6-42C4-9C30-FB485A80B840}"/>
              </a:ext>
            </a:extLst>
          </p:cNvPr>
          <p:cNvSpPr txBox="1"/>
          <p:nvPr/>
        </p:nvSpPr>
        <p:spPr>
          <a:xfrm>
            <a:off x="1392757" y="3654972"/>
            <a:ext cx="766557" cy="369332"/>
          </a:xfrm>
          <a:prstGeom prst="rect">
            <a:avLst/>
          </a:prstGeom>
          <a:noFill/>
        </p:spPr>
        <p:txBody>
          <a:bodyPr wrap="none" rtlCol="0">
            <a:spAutoFit/>
          </a:bodyPr>
          <a:lstStyle/>
          <a:p>
            <a:r>
              <a:rPr lang="en-US" dirty="0">
                <a:latin typeface="Comfortaa" pitchFamily="2" charset="0"/>
              </a:rPr>
              <a:t>- pro</a:t>
            </a:r>
          </a:p>
        </p:txBody>
      </p:sp>
      <p:sp>
        <p:nvSpPr>
          <p:cNvPr id="18" name="CuadroTexto 17">
            <a:extLst>
              <a:ext uri="{FF2B5EF4-FFF2-40B4-BE49-F238E27FC236}">
                <a16:creationId xmlns:a16="http://schemas.microsoft.com/office/drawing/2014/main" id="{9785F01A-FC46-4E61-9543-DF8FD8D384F8}"/>
              </a:ext>
            </a:extLst>
          </p:cNvPr>
          <p:cNvSpPr txBox="1"/>
          <p:nvPr/>
        </p:nvSpPr>
        <p:spPr>
          <a:xfrm>
            <a:off x="91440" y="1279943"/>
            <a:ext cx="12100560" cy="646331"/>
          </a:xfrm>
          <a:prstGeom prst="rect">
            <a:avLst/>
          </a:prstGeom>
          <a:noFill/>
        </p:spPr>
        <p:txBody>
          <a:bodyPr wrap="square">
            <a:spAutoFit/>
          </a:bodyPr>
          <a:lstStyle/>
          <a:p>
            <a:r>
              <a:rPr lang="en-US" dirty="0">
                <a:solidFill>
                  <a:schemeClr val="accent1"/>
                </a:solidFill>
                <a:latin typeface="Comfortaa" pitchFamily="2" charset="0"/>
              </a:rPr>
              <a:t>[Hernandez-</a:t>
            </a:r>
            <a:r>
              <a:rPr lang="en-US" dirty="0" err="1">
                <a:solidFill>
                  <a:schemeClr val="accent1"/>
                </a:solidFill>
                <a:latin typeface="Comfortaa" pitchFamily="2" charset="0"/>
              </a:rPr>
              <a:t>Olivan</a:t>
            </a:r>
            <a:r>
              <a:rPr lang="en-US" dirty="0">
                <a:solidFill>
                  <a:schemeClr val="accent1"/>
                </a:solidFill>
                <a:latin typeface="Comfortaa" pitchFamily="2" charset="0"/>
              </a:rPr>
              <a:t> et al., 2022] Subjective Evaluation of Deep Learning Models for Symbolic Music Composition.</a:t>
            </a:r>
          </a:p>
        </p:txBody>
      </p:sp>
      <p:sp>
        <p:nvSpPr>
          <p:cNvPr id="20" name="CuadroTexto 19">
            <a:extLst>
              <a:ext uri="{FF2B5EF4-FFF2-40B4-BE49-F238E27FC236}">
                <a16:creationId xmlns:a16="http://schemas.microsoft.com/office/drawing/2014/main" id="{0187C851-1CA1-4F5E-94C0-615D70A7DA66}"/>
              </a:ext>
            </a:extLst>
          </p:cNvPr>
          <p:cNvSpPr txBox="1"/>
          <p:nvPr/>
        </p:nvSpPr>
        <p:spPr>
          <a:xfrm>
            <a:off x="1129477" y="2178598"/>
            <a:ext cx="9089348" cy="400110"/>
          </a:xfrm>
          <a:prstGeom prst="rect">
            <a:avLst/>
          </a:prstGeom>
          <a:noFill/>
        </p:spPr>
        <p:txBody>
          <a:bodyPr wrap="none" rtlCol="0">
            <a:spAutoFit/>
          </a:bodyPr>
          <a:lstStyle/>
          <a:p>
            <a:r>
              <a:rPr lang="en-US" sz="2000" dirty="0">
                <a:latin typeface="Comfortaa" pitchFamily="2" charset="0"/>
              </a:rPr>
              <a:t>Questions for different user levels based on their music knowledge</a:t>
            </a:r>
          </a:p>
        </p:txBody>
      </p:sp>
      <p:sp>
        <p:nvSpPr>
          <p:cNvPr id="25" name="Flecha: cheurón 24">
            <a:extLst>
              <a:ext uri="{FF2B5EF4-FFF2-40B4-BE49-F238E27FC236}">
                <a16:creationId xmlns:a16="http://schemas.microsoft.com/office/drawing/2014/main" id="{FCE3B5B7-3833-4172-B5E6-80F13A547DEC}"/>
              </a:ext>
            </a:extLst>
          </p:cNvPr>
          <p:cNvSpPr/>
          <p:nvPr/>
        </p:nvSpPr>
        <p:spPr>
          <a:xfrm>
            <a:off x="739141" y="2216721"/>
            <a:ext cx="331470" cy="270841"/>
          </a:xfrm>
          <a:prstGeom prst="chevron">
            <a:avLst/>
          </a:prstGeom>
          <a:solidFill>
            <a:srgbClr val="2D6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uadroTexto 27">
            <a:extLst>
              <a:ext uri="{FF2B5EF4-FFF2-40B4-BE49-F238E27FC236}">
                <a16:creationId xmlns:a16="http://schemas.microsoft.com/office/drawing/2014/main" id="{9D9C7CDF-3B00-4E52-9BFB-606FF2BB41F5}"/>
              </a:ext>
            </a:extLst>
          </p:cNvPr>
          <p:cNvSpPr txBox="1"/>
          <p:nvPr/>
        </p:nvSpPr>
        <p:spPr>
          <a:xfrm>
            <a:off x="563844" y="4331364"/>
            <a:ext cx="1212191" cy="523220"/>
          </a:xfrm>
          <a:prstGeom prst="rect">
            <a:avLst/>
          </a:prstGeom>
          <a:noFill/>
        </p:spPr>
        <p:txBody>
          <a:bodyPr wrap="none" rtlCol="0">
            <a:spAutoFit/>
          </a:bodyPr>
          <a:lstStyle/>
          <a:p>
            <a:r>
              <a:rPr lang="en-US" sz="2800" dirty="0">
                <a:latin typeface="Comfortaa" pitchFamily="2" charset="0"/>
              </a:rPr>
              <a:t>Cons:</a:t>
            </a:r>
          </a:p>
        </p:txBody>
      </p:sp>
      <p:sp>
        <p:nvSpPr>
          <p:cNvPr id="29" name="CuadroTexto 28">
            <a:extLst>
              <a:ext uri="{FF2B5EF4-FFF2-40B4-BE49-F238E27FC236}">
                <a16:creationId xmlns:a16="http://schemas.microsoft.com/office/drawing/2014/main" id="{E03DB0EE-21A9-4C75-9FB3-71DA5FF0C08C}"/>
              </a:ext>
            </a:extLst>
          </p:cNvPr>
          <p:cNvSpPr txBox="1"/>
          <p:nvPr/>
        </p:nvSpPr>
        <p:spPr>
          <a:xfrm>
            <a:off x="1129477" y="4943970"/>
            <a:ext cx="3054041" cy="400110"/>
          </a:xfrm>
          <a:prstGeom prst="rect">
            <a:avLst/>
          </a:prstGeom>
          <a:noFill/>
        </p:spPr>
        <p:txBody>
          <a:bodyPr wrap="none" rtlCol="0">
            <a:spAutoFit/>
          </a:bodyPr>
          <a:lstStyle/>
          <a:p>
            <a:r>
              <a:rPr lang="en-US" sz="2000" dirty="0">
                <a:latin typeface="Comfortaa" pitchFamily="2" charset="0"/>
              </a:rPr>
              <a:t>Difficult to reproduce</a:t>
            </a:r>
          </a:p>
        </p:txBody>
      </p:sp>
      <p:sp>
        <p:nvSpPr>
          <p:cNvPr id="30" name="Flecha: cheurón 29">
            <a:extLst>
              <a:ext uri="{FF2B5EF4-FFF2-40B4-BE49-F238E27FC236}">
                <a16:creationId xmlns:a16="http://schemas.microsoft.com/office/drawing/2014/main" id="{55546DF5-AED1-4353-8275-0A5831F62A79}"/>
              </a:ext>
            </a:extLst>
          </p:cNvPr>
          <p:cNvSpPr/>
          <p:nvPr/>
        </p:nvSpPr>
        <p:spPr>
          <a:xfrm>
            <a:off x="739141" y="4982093"/>
            <a:ext cx="331470" cy="270841"/>
          </a:xfrm>
          <a:prstGeom prst="chevron">
            <a:avLst/>
          </a:prstGeom>
          <a:solidFill>
            <a:srgbClr val="2D6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uadroTexto 30">
            <a:extLst>
              <a:ext uri="{FF2B5EF4-FFF2-40B4-BE49-F238E27FC236}">
                <a16:creationId xmlns:a16="http://schemas.microsoft.com/office/drawing/2014/main" id="{E8D62A8F-CCED-4A19-A478-786E83F509F0}"/>
              </a:ext>
            </a:extLst>
          </p:cNvPr>
          <p:cNvSpPr txBox="1"/>
          <p:nvPr/>
        </p:nvSpPr>
        <p:spPr>
          <a:xfrm>
            <a:off x="1129477" y="5486591"/>
            <a:ext cx="2799164" cy="400110"/>
          </a:xfrm>
          <a:prstGeom prst="rect">
            <a:avLst/>
          </a:prstGeom>
          <a:noFill/>
        </p:spPr>
        <p:txBody>
          <a:bodyPr wrap="none" rtlCol="0">
            <a:spAutoFit/>
          </a:bodyPr>
          <a:lstStyle/>
          <a:p>
            <a:r>
              <a:rPr lang="en-US" sz="2000" dirty="0">
                <a:latin typeface="Comfortaa" pitchFamily="2" charset="0"/>
              </a:rPr>
              <a:t>Lack of automation</a:t>
            </a:r>
          </a:p>
        </p:txBody>
      </p:sp>
      <p:sp>
        <p:nvSpPr>
          <p:cNvPr id="32" name="Flecha: cheurón 31">
            <a:extLst>
              <a:ext uri="{FF2B5EF4-FFF2-40B4-BE49-F238E27FC236}">
                <a16:creationId xmlns:a16="http://schemas.microsoft.com/office/drawing/2014/main" id="{17985D54-314A-4D31-9F84-8F72726DB97C}"/>
              </a:ext>
            </a:extLst>
          </p:cNvPr>
          <p:cNvSpPr/>
          <p:nvPr/>
        </p:nvSpPr>
        <p:spPr>
          <a:xfrm>
            <a:off x="739141" y="5524714"/>
            <a:ext cx="331470" cy="270841"/>
          </a:xfrm>
          <a:prstGeom prst="chevron">
            <a:avLst/>
          </a:prstGeom>
          <a:solidFill>
            <a:srgbClr val="2D6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08128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8640C4A-471B-41C2-8C29-847B27F8F457}"/>
              </a:ext>
            </a:extLst>
          </p:cNvPr>
          <p:cNvSpPr/>
          <p:nvPr/>
        </p:nvSpPr>
        <p:spPr>
          <a:xfrm>
            <a:off x="0" y="-11293"/>
            <a:ext cx="12192000" cy="1000177"/>
          </a:xfrm>
          <a:prstGeom prst="rect">
            <a:avLst/>
          </a:prstGeom>
          <a:solidFill>
            <a:srgbClr val="E1E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adroTexto 2">
            <a:extLst>
              <a:ext uri="{FF2B5EF4-FFF2-40B4-BE49-F238E27FC236}">
                <a16:creationId xmlns:a16="http://schemas.microsoft.com/office/drawing/2014/main" id="{27CF361E-91A4-4F18-BE26-FE34FBF8C5D3}"/>
              </a:ext>
            </a:extLst>
          </p:cNvPr>
          <p:cNvSpPr txBox="1"/>
          <p:nvPr/>
        </p:nvSpPr>
        <p:spPr>
          <a:xfrm>
            <a:off x="406239" y="203615"/>
            <a:ext cx="5480211" cy="646331"/>
          </a:xfrm>
          <a:prstGeom prst="rect">
            <a:avLst/>
          </a:prstGeom>
          <a:noFill/>
        </p:spPr>
        <p:txBody>
          <a:bodyPr wrap="square">
            <a:spAutoFit/>
          </a:bodyPr>
          <a:lstStyle/>
          <a:p>
            <a:r>
              <a:rPr lang="es-ES" sz="3600" dirty="0" err="1">
                <a:latin typeface="Comfortaa" pitchFamily="2" charset="0"/>
              </a:rPr>
              <a:t>Evaluation</a:t>
            </a:r>
            <a:r>
              <a:rPr lang="es-ES" sz="3600" dirty="0">
                <a:latin typeface="Comfortaa" pitchFamily="2" charset="0"/>
              </a:rPr>
              <a:t>: </a:t>
            </a:r>
            <a:r>
              <a:rPr lang="es-ES" sz="3600" dirty="0" err="1">
                <a:latin typeface="Comfortaa" pitchFamily="2" charset="0"/>
              </a:rPr>
              <a:t>Objective</a:t>
            </a:r>
            <a:endParaRPr lang="en-US" sz="3600" dirty="0">
              <a:latin typeface="Comfortaa" pitchFamily="2" charset="0"/>
            </a:endParaRPr>
          </a:p>
        </p:txBody>
      </p:sp>
      <p:sp>
        <p:nvSpPr>
          <p:cNvPr id="4" name="Rectángulo 3">
            <a:extLst>
              <a:ext uri="{FF2B5EF4-FFF2-40B4-BE49-F238E27FC236}">
                <a16:creationId xmlns:a16="http://schemas.microsoft.com/office/drawing/2014/main" id="{4328B72C-380D-4D30-9E79-3C23ECB3F8EA}"/>
              </a:ext>
            </a:extLst>
          </p:cNvPr>
          <p:cNvSpPr/>
          <p:nvPr/>
        </p:nvSpPr>
        <p:spPr>
          <a:xfrm>
            <a:off x="0" y="6368967"/>
            <a:ext cx="12192000" cy="509289"/>
          </a:xfrm>
          <a:prstGeom prst="rect">
            <a:avLst/>
          </a:prstGeom>
          <a:solidFill>
            <a:srgbClr val="E1E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DD3B6464-041B-4A2F-ADA8-BCBFB12A61DB}"/>
              </a:ext>
            </a:extLst>
          </p:cNvPr>
          <p:cNvSpPr txBox="1"/>
          <p:nvPr/>
        </p:nvSpPr>
        <p:spPr>
          <a:xfrm>
            <a:off x="8016200" y="6438963"/>
            <a:ext cx="4046299" cy="307777"/>
          </a:xfrm>
          <a:prstGeom prst="rect">
            <a:avLst/>
          </a:prstGeom>
          <a:noFill/>
        </p:spPr>
        <p:txBody>
          <a:bodyPr wrap="none" rtlCol="0">
            <a:spAutoFit/>
          </a:bodyPr>
          <a:lstStyle/>
          <a:p>
            <a:pPr algn="ctr"/>
            <a:r>
              <a:rPr lang="es-ES" sz="1400" dirty="0">
                <a:solidFill>
                  <a:schemeClr val="tx1">
                    <a:lumMod val="75000"/>
                    <a:lumOff val="25000"/>
                  </a:schemeClr>
                </a:solidFill>
                <a:latin typeface="Comfortaa" pitchFamily="2" charset="0"/>
              </a:rPr>
              <a:t>Carlos </a:t>
            </a:r>
            <a:r>
              <a:rPr lang="es-ES" sz="1400" dirty="0" err="1">
                <a:solidFill>
                  <a:schemeClr val="tx1">
                    <a:lumMod val="75000"/>
                    <a:lumOff val="25000"/>
                  </a:schemeClr>
                </a:solidFill>
                <a:latin typeface="Comfortaa" pitchFamily="2" charset="0"/>
              </a:rPr>
              <a:t>Hernandez</a:t>
            </a:r>
            <a:r>
              <a:rPr lang="es-ES" sz="1400" dirty="0">
                <a:solidFill>
                  <a:schemeClr val="tx1">
                    <a:lumMod val="75000"/>
                    <a:lumOff val="25000"/>
                  </a:schemeClr>
                </a:solidFill>
                <a:latin typeface="Comfortaa" pitchFamily="2" charset="0"/>
              </a:rPr>
              <a:t>-Olivan, </a:t>
            </a:r>
            <a:r>
              <a:rPr lang="es-ES" sz="1400" dirty="0" err="1">
                <a:solidFill>
                  <a:schemeClr val="tx1">
                    <a:lumMod val="75000"/>
                    <a:lumOff val="25000"/>
                  </a:schemeClr>
                </a:solidFill>
                <a:latin typeface="Comfortaa" pitchFamily="2" charset="0"/>
              </a:rPr>
              <a:t>Jose</a:t>
            </a:r>
            <a:r>
              <a:rPr lang="es-ES" sz="1400" dirty="0">
                <a:solidFill>
                  <a:schemeClr val="tx1">
                    <a:lumMod val="75000"/>
                    <a:lumOff val="25000"/>
                  </a:schemeClr>
                </a:solidFill>
                <a:latin typeface="Comfortaa" pitchFamily="2" charset="0"/>
              </a:rPr>
              <a:t> R. </a:t>
            </a:r>
            <a:r>
              <a:rPr lang="es-ES" sz="1400" dirty="0" err="1">
                <a:solidFill>
                  <a:schemeClr val="tx1">
                    <a:lumMod val="75000"/>
                    <a:lumOff val="25000"/>
                  </a:schemeClr>
                </a:solidFill>
                <a:latin typeface="Comfortaa" pitchFamily="2" charset="0"/>
              </a:rPr>
              <a:t>Beltran</a:t>
            </a:r>
            <a:endParaRPr lang="es-ES" sz="1400" dirty="0">
              <a:solidFill>
                <a:schemeClr val="tx1">
                  <a:lumMod val="75000"/>
                  <a:lumOff val="25000"/>
                </a:schemeClr>
              </a:solidFill>
              <a:latin typeface="Comfortaa" pitchFamily="2" charset="0"/>
            </a:endParaRPr>
          </a:p>
        </p:txBody>
      </p:sp>
      <p:pic>
        <p:nvPicPr>
          <p:cNvPr id="6" name="Picture 4" descr="Ayudas de la Universidad de Zaragoza para alumnos no residentes no  comunitarios | Información académica">
            <a:extLst>
              <a:ext uri="{FF2B5EF4-FFF2-40B4-BE49-F238E27FC236}">
                <a16:creationId xmlns:a16="http://schemas.microsoft.com/office/drawing/2014/main" id="{B347C0BD-A62C-459C-87C2-AEF7375D4D8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6274565"/>
            <a:ext cx="1931670" cy="70988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78891317-CD4B-4711-B6E8-43BB36AAFDCE}"/>
              </a:ext>
            </a:extLst>
          </p:cNvPr>
          <p:cNvSpPr txBox="1"/>
          <p:nvPr/>
        </p:nvSpPr>
        <p:spPr>
          <a:xfrm>
            <a:off x="5169532" y="6476552"/>
            <a:ext cx="795411" cy="307777"/>
          </a:xfrm>
          <a:prstGeom prst="rect">
            <a:avLst/>
          </a:prstGeom>
          <a:noFill/>
        </p:spPr>
        <p:txBody>
          <a:bodyPr wrap="none" rtlCol="0">
            <a:spAutoFit/>
          </a:bodyPr>
          <a:lstStyle/>
          <a:p>
            <a:pPr algn="ctr"/>
            <a:r>
              <a:rPr lang="es-ES" sz="1400" dirty="0">
                <a:solidFill>
                  <a:schemeClr val="tx1">
                    <a:lumMod val="75000"/>
                    <a:lumOff val="25000"/>
                  </a:schemeClr>
                </a:solidFill>
                <a:latin typeface="Comfortaa" pitchFamily="2" charset="0"/>
              </a:rPr>
              <a:t>26 / 33</a:t>
            </a:r>
          </a:p>
        </p:txBody>
      </p:sp>
      <p:sp>
        <p:nvSpPr>
          <p:cNvPr id="12" name="Flecha: cheurón 11">
            <a:extLst>
              <a:ext uri="{FF2B5EF4-FFF2-40B4-BE49-F238E27FC236}">
                <a16:creationId xmlns:a16="http://schemas.microsoft.com/office/drawing/2014/main" id="{56D1F9FA-F9BC-4CB7-A342-08E479C6920E}"/>
              </a:ext>
            </a:extLst>
          </p:cNvPr>
          <p:cNvSpPr/>
          <p:nvPr/>
        </p:nvSpPr>
        <p:spPr>
          <a:xfrm>
            <a:off x="739142" y="1885119"/>
            <a:ext cx="331470" cy="270841"/>
          </a:xfrm>
          <a:prstGeom prst="chevron">
            <a:avLst/>
          </a:prstGeom>
          <a:solidFill>
            <a:srgbClr val="2D6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uadroTexto 12">
            <a:extLst>
              <a:ext uri="{FF2B5EF4-FFF2-40B4-BE49-F238E27FC236}">
                <a16:creationId xmlns:a16="http://schemas.microsoft.com/office/drawing/2014/main" id="{E6D3CAE2-7D2D-46FB-9FC2-DC5506A1C276}"/>
              </a:ext>
            </a:extLst>
          </p:cNvPr>
          <p:cNvSpPr txBox="1"/>
          <p:nvPr/>
        </p:nvSpPr>
        <p:spPr>
          <a:xfrm>
            <a:off x="1129478" y="1793421"/>
            <a:ext cx="6288592" cy="707886"/>
          </a:xfrm>
          <a:prstGeom prst="rect">
            <a:avLst/>
          </a:prstGeom>
          <a:noFill/>
        </p:spPr>
        <p:txBody>
          <a:bodyPr wrap="square" rtlCol="0">
            <a:spAutoFit/>
          </a:bodyPr>
          <a:lstStyle/>
          <a:p>
            <a:pPr algn="just"/>
            <a:r>
              <a:rPr lang="en-US" sz="2000" dirty="0">
                <a:latin typeface="Comfortaa" pitchFamily="2" charset="0"/>
              </a:rPr>
              <a:t>Objective measure from music features at different levels (piece, instrument, bar)</a:t>
            </a:r>
          </a:p>
        </p:txBody>
      </p:sp>
      <p:sp>
        <p:nvSpPr>
          <p:cNvPr id="14" name="CuadroTexto 13">
            <a:extLst>
              <a:ext uri="{FF2B5EF4-FFF2-40B4-BE49-F238E27FC236}">
                <a16:creationId xmlns:a16="http://schemas.microsoft.com/office/drawing/2014/main" id="{578B07C8-4BFF-41F1-87E1-1F8041AF2B89}"/>
              </a:ext>
            </a:extLst>
          </p:cNvPr>
          <p:cNvSpPr txBox="1"/>
          <p:nvPr/>
        </p:nvSpPr>
        <p:spPr>
          <a:xfrm>
            <a:off x="10423396" y="2055846"/>
            <a:ext cx="1605140" cy="1200329"/>
          </a:xfrm>
          <a:prstGeom prst="rect">
            <a:avLst/>
          </a:prstGeom>
          <a:noFill/>
        </p:spPr>
        <p:txBody>
          <a:bodyPr wrap="square" rtlCol="0">
            <a:spAutoFit/>
          </a:bodyPr>
          <a:lstStyle/>
          <a:p>
            <a:r>
              <a:rPr lang="en-US" dirty="0">
                <a:latin typeface="Comfortaa" pitchFamily="2" charset="0"/>
              </a:rPr>
              <a:t>Pitch class transition matrix (PCTM)</a:t>
            </a:r>
          </a:p>
        </p:txBody>
      </p:sp>
      <p:pic>
        <p:nvPicPr>
          <p:cNvPr id="9" name="Imagen 8" descr="Cuadrado&#10;&#10;Descripción generada automáticamente con confianza baja">
            <a:extLst>
              <a:ext uri="{FF2B5EF4-FFF2-40B4-BE49-F238E27FC236}">
                <a16:creationId xmlns:a16="http://schemas.microsoft.com/office/drawing/2014/main" id="{B0408AF0-0480-410D-8AFC-DC56367434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6701" y="4020384"/>
            <a:ext cx="2584133" cy="2188056"/>
          </a:xfrm>
          <a:prstGeom prst="rect">
            <a:avLst/>
          </a:prstGeom>
        </p:spPr>
      </p:pic>
      <p:pic>
        <p:nvPicPr>
          <p:cNvPr id="11" name="Imagen 10" descr="Imagen que contiene Icono&#10;&#10;Descripción generada automáticamente">
            <a:extLst>
              <a:ext uri="{FF2B5EF4-FFF2-40B4-BE49-F238E27FC236}">
                <a16:creationId xmlns:a16="http://schemas.microsoft.com/office/drawing/2014/main" id="{E802D4E9-F75A-4807-B60D-9D2338F4B0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3898" y="1655496"/>
            <a:ext cx="2584133" cy="2204362"/>
          </a:xfrm>
          <a:prstGeom prst="rect">
            <a:avLst/>
          </a:prstGeom>
        </p:spPr>
      </p:pic>
      <p:sp>
        <p:nvSpPr>
          <p:cNvPr id="17" name="Flecha: cheurón 16">
            <a:extLst>
              <a:ext uri="{FF2B5EF4-FFF2-40B4-BE49-F238E27FC236}">
                <a16:creationId xmlns:a16="http://schemas.microsoft.com/office/drawing/2014/main" id="{9F12EC11-4A6F-44F3-A555-3F6B9BA84023}"/>
              </a:ext>
            </a:extLst>
          </p:cNvPr>
          <p:cNvSpPr/>
          <p:nvPr/>
        </p:nvSpPr>
        <p:spPr>
          <a:xfrm>
            <a:off x="739141" y="3014002"/>
            <a:ext cx="331470" cy="270841"/>
          </a:xfrm>
          <a:prstGeom prst="chevron">
            <a:avLst/>
          </a:prstGeom>
          <a:solidFill>
            <a:srgbClr val="2D6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uadroTexto 17">
            <a:extLst>
              <a:ext uri="{FF2B5EF4-FFF2-40B4-BE49-F238E27FC236}">
                <a16:creationId xmlns:a16="http://schemas.microsoft.com/office/drawing/2014/main" id="{84ABF375-5C38-4105-A695-699BFB82C728}"/>
              </a:ext>
            </a:extLst>
          </p:cNvPr>
          <p:cNvSpPr txBox="1"/>
          <p:nvPr/>
        </p:nvSpPr>
        <p:spPr>
          <a:xfrm>
            <a:off x="1129478" y="2949367"/>
            <a:ext cx="6288592" cy="707886"/>
          </a:xfrm>
          <a:prstGeom prst="rect">
            <a:avLst/>
          </a:prstGeom>
          <a:noFill/>
        </p:spPr>
        <p:txBody>
          <a:bodyPr wrap="square" rtlCol="0">
            <a:spAutoFit/>
          </a:bodyPr>
          <a:lstStyle/>
          <a:p>
            <a:pPr algn="just"/>
            <a:r>
              <a:rPr lang="es-ES" sz="2000" dirty="0">
                <a:latin typeface="Comfortaa" pitchFamily="2" charset="0"/>
              </a:rPr>
              <a:t>I</a:t>
            </a:r>
            <a:r>
              <a:rPr lang="en-US" sz="2000" dirty="0" err="1">
                <a:latin typeface="Comfortaa" pitchFamily="2" charset="0"/>
              </a:rPr>
              <a:t>nter</a:t>
            </a:r>
            <a:r>
              <a:rPr lang="en-US" sz="2000" dirty="0">
                <a:latin typeface="Comfortaa" pitchFamily="2" charset="0"/>
              </a:rPr>
              <a:t> and intra (Euclidean) distances between generated and input datasets</a:t>
            </a:r>
          </a:p>
        </p:txBody>
      </p:sp>
      <p:sp>
        <p:nvSpPr>
          <p:cNvPr id="20" name="CuadroTexto 19">
            <a:extLst>
              <a:ext uri="{FF2B5EF4-FFF2-40B4-BE49-F238E27FC236}">
                <a16:creationId xmlns:a16="http://schemas.microsoft.com/office/drawing/2014/main" id="{4FEBC969-AEAF-4D14-B5FE-555D10E0681F}"/>
              </a:ext>
            </a:extLst>
          </p:cNvPr>
          <p:cNvSpPr txBox="1"/>
          <p:nvPr/>
        </p:nvSpPr>
        <p:spPr>
          <a:xfrm>
            <a:off x="124012" y="1161171"/>
            <a:ext cx="12081510" cy="400110"/>
          </a:xfrm>
          <a:prstGeom prst="rect">
            <a:avLst/>
          </a:prstGeom>
          <a:noFill/>
        </p:spPr>
        <p:txBody>
          <a:bodyPr wrap="square">
            <a:spAutoFit/>
          </a:bodyPr>
          <a:lstStyle/>
          <a:p>
            <a:r>
              <a:rPr lang="en-US" sz="2000" dirty="0">
                <a:solidFill>
                  <a:schemeClr val="accent1"/>
                </a:solidFill>
                <a:latin typeface="Comfortaa" pitchFamily="2" charset="0"/>
              </a:rPr>
              <a:t>[Li-Chia Yang and Alexander Lerch, 2019] On the evaluation of generative models in music.</a:t>
            </a:r>
          </a:p>
        </p:txBody>
      </p:sp>
      <p:sp>
        <p:nvSpPr>
          <p:cNvPr id="21" name="CuadroTexto 20">
            <a:extLst>
              <a:ext uri="{FF2B5EF4-FFF2-40B4-BE49-F238E27FC236}">
                <a16:creationId xmlns:a16="http://schemas.microsoft.com/office/drawing/2014/main" id="{61AD2CA5-FF46-4C71-B81B-6146A1695930}"/>
              </a:ext>
            </a:extLst>
          </p:cNvPr>
          <p:cNvSpPr txBox="1"/>
          <p:nvPr/>
        </p:nvSpPr>
        <p:spPr>
          <a:xfrm>
            <a:off x="10470834" y="4444831"/>
            <a:ext cx="2074035" cy="1200329"/>
          </a:xfrm>
          <a:prstGeom prst="rect">
            <a:avLst/>
          </a:prstGeom>
          <a:noFill/>
        </p:spPr>
        <p:txBody>
          <a:bodyPr wrap="square" rtlCol="0">
            <a:spAutoFit/>
          </a:bodyPr>
          <a:lstStyle/>
          <a:p>
            <a:r>
              <a:rPr lang="en-US" dirty="0">
                <a:latin typeface="Comfortaa" pitchFamily="2" charset="0"/>
              </a:rPr>
              <a:t>Note length transition matrix</a:t>
            </a:r>
          </a:p>
          <a:p>
            <a:r>
              <a:rPr lang="en-US" dirty="0">
                <a:latin typeface="Comfortaa" pitchFamily="2" charset="0"/>
              </a:rPr>
              <a:t>(NLTM)</a:t>
            </a:r>
          </a:p>
        </p:txBody>
      </p:sp>
      <p:sp>
        <p:nvSpPr>
          <p:cNvPr id="22" name="Flecha: cheurón 21">
            <a:extLst>
              <a:ext uri="{FF2B5EF4-FFF2-40B4-BE49-F238E27FC236}">
                <a16:creationId xmlns:a16="http://schemas.microsoft.com/office/drawing/2014/main" id="{71829BDF-69FC-4D8A-9616-02C60258F846}"/>
              </a:ext>
            </a:extLst>
          </p:cNvPr>
          <p:cNvSpPr/>
          <p:nvPr/>
        </p:nvSpPr>
        <p:spPr>
          <a:xfrm>
            <a:off x="739141" y="4173990"/>
            <a:ext cx="331470" cy="270841"/>
          </a:xfrm>
          <a:prstGeom prst="chevron">
            <a:avLst/>
          </a:prstGeom>
          <a:solidFill>
            <a:srgbClr val="2D6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uadroTexto 22">
            <a:extLst>
              <a:ext uri="{FF2B5EF4-FFF2-40B4-BE49-F238E27FC236}">
                <a16:creationId xmlns:a16="http://schemas.microsoft.com/office/drawing/2014/main" id="{D63AF4D8-BA73-4590-AD29-0AC1DE5766CB}"/>
              </a:ext>
            </a:extLst>
          </p:cNvPr>
          <p:cNvSpPr txBox="1"/>
          <p:nvPr/>
        </p:nvSpPr>
        <p:spPr>
          <a:xfrm>
            <a:off x="1129478" y="4109355"/>
            <a:ext cx="6288592" cy="400110"/>
          </a:xfrm>
          <a:prstGeom prst="rect">
            <a:avLst/>
          </a:prstGeom>
          <a:noFill/>
        </p:spPr>
        <p:txBody>
          <a:bodyPr wrap="square" rtlCol="0">
            <a:spAutoFit/>
          </a:bodyPr>
          <a:lstStyle/>
          <a:p>
            <a:pPr algn="just"/>
            <a:r>
              <a:rPr lang="es-ES" sz="2000" dirty="0">
                <a:latin typeface="Comfortaa" pitchFamily="2" charset="0"/>
              </a:rPr>
              <a:t>PDF </a:t>
            </a:r>
            <a:r>
              <a:rPr lang="es-ES" sz="2000" dirty="0" err="1">
                <a:latin typeface="Comfortaa" pitchFamily="2" charset="0"/>
              </a:rPr>
              <a:t>from</a:t>
            </a:r>
            <a:r>
              <a:rPr lang="es-ES" sz="2000" dirty="0">
                <a:latin typeface="Comfortaa" pitchFamily="2" charset="0"/>
              </a:rPr>
              <a:t> the </a:t>
            </a:r>
            <a:r>
              <a:rPr lang="es-ES" sz="2000" dirty="0" err="1">
                <a:latin typeface="Comfortaa" pitchFamily="2" charset="0"/>
              </a:rPr>
              <a:t>distance</a:t>
            </a:r>
            <a:r>
              <a:rPr lang="es-ES" sz="2000" dirty="0">
                <a:latin typeface="Comfortaa" pitchFamily="2" charset="0"/>
              </a:rPr>
              <a:t> </a:t>
            </a:r>
            <a:r>
              <a:rPr lang="es-ES" sz="2000" dirty="0" err="1">
                <a:latin typeface="Comfortaa" pitchFamily="2" charset="0"/>
              </a:rPr>
              <a:t>histograms</a:t>
            </a:r>
            <a:r>
              <a:rPr lang="es-ES" sz="2000" dirty="0">
                <a:latin typeface="Comfortaa" pitchFamily="2" charset="0"/>
              </a:rPr>
              <a:t> per </a:t>
            </a:r>
            <a:r>
              <a:rPr lang="es-ES" sz="2000" dirty="0" err="1">
                <a:latin typeface="Comfortaa" pitchFamily="2" charset="0"/>
              </a:rPr>
              <a:t>feature</a:t>
            </a:r>
            <a:endParaRPr lang="en-US" sz="2000" dirty="0">
              <a:latin typeface="Comfortaa" pitchFamily="2" charset="0"/>
            </a:endParaRPr>
          </a:p>
        </p:txBody>
      </p:sp>
      <p:sp>
        <p:nvSpPr>
          <p:cNvPr id="24" name="Flecha: cheurón 23">
            <a:extLst>
              <a:ext uri="{FF2B5EF4-FFF2-40B4-BE49-F238E27FC236}">
                <a16:creationId xmlns:a16="http://schemas.microsoft.com/office/drawing/2014/main" id="{62548CE9-400B-408C-9269-F165EC0888A6}"/>
              </a:ext>
            </a:extLst>
          </p:cNvPr>
          <p:cNvSpPr/>
          <p:nvPr/>
        </p:nvSpPr>
        <p:spPr>
          <a:xfrm>
            <a:off x="739141" y="5068665"/>
            <a:ext cx="331470" cy="270841"/>
          </a:xfrm>
          <a:prstGeom prst="chevron">
            <a:avLst/>
          </a:prstGeom>
          <a:solidFill>
            <a:srgbClr val="2D6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CuadroTexto 24">
            <a:extLst>
              <a:ext uri="{FF2B5EF4-FFF2-40B4-BE49-F238E27FC236}">
                <a16:creationId xmlns:a16="http://schemas.microsoft.com/office/drawing/2014/main" id="{2D79E51B-641D-4A8B-AABD-0CA122579EC0}"/>
              </a:ext>
            </a:extLst>
          </p:cNvPr>
          <p:cNvSpPr txBox="1"/>
          <p:nvPr/>
        </p:nvSpPr>
        <p:spPr>
          <a:xfrm>
            <a:off x="1129478" y="5004030"/>
            <a:ext cx="6574342" cy="400110"/>
          </a:xfrm>
          <a:prstGeom prst="rect">
            <a:avLst/>
          </a:prstGeom>
          <a:noFill/>
        </p:spPr>
        <p:txBody>
          <a:bodyPr wrap="square" rtlCol="0">
            <a:spAutoFit/>
          </a:bodyPr>
          <a:lstStyle/>
          <a:p>
            <a:pPr algn="just"/>
            <a:r>
              <a:rPr lang="es-ES" sz="2000" dirty="0">
                <a:latin typeface="Comfortaa" pitchFamily="2" charset="0"/>
              </a:rPr>
              <a:t>KLD and </a:t>
            </a:r>
            <a:r>
              <a:rPr lang="es-ES" sz="2000" dirty="0" err="1">
                <a:latin typeface="Comfortaa" pitchFamily="2" charset="0"/>
              </a:rPr>
              <a:t>Overlapping</a:t>
            </a:r>
            <a:r>
              <a:rPr lang="es-ES" sz="2000" dirty="0">
                <a:latin typeface="Comfortaa" pitchFamily="2" charset="0"/>
              </a:rPr>
              <a:t> </a:t>
            </a:r>
            <a:r>
              <a:rPr lang="es-ES" sz="2000" dirty="0" err="1">
                <a:latin typeface="Comfortaa" pitchFamily="2" charset="0"/>
              </a:rPr>
              <a:t>Area</a:t>
            </a:r>
            <a:r>
              <a:rPr lang="es-ES" sz="2000" dirty="0">
                <a:latin typeface="Comfortaa" pitchFamily="2" charset="0"/>
              </a:rPr>
              <a:t> </a:t>
            </a:r>
            <a:r>
              <a:rPr lang="es-ES" sz="2000" dirty="0" err="1">
                <a:latin typeface="Comfortaa" pitchFamily="2" charset="0"/>
              </a:rPr>
              <a:t>between</a:t>
            </a:r>
            <a:r>
              <a:rPr lang="es-ES" sz="2000" dirty="0">
                <a:latin typeface="Comfortaa" pitchFamily="2" charset="0"/>
              </a:rPr>
              <a:t> the </a:t>
            </a:r>
            <a:r>
              <a:rPr lang="es-ES" sz="2000" dirty="0" err="1">
                <a:latin typeface="Comfortaa" pitchFamily="2" charset="0"/>
              </a:rPr>
              <a:t>PDFs</a:t>
            </a:r>
            <a:r>
              <a:rPr lang="es-ES" sz="2000" dirty="0">
                <a:latin typeface="Comfortaa" pitchFamily="2" charset="0"/>
              </a:rPr>
              <a:t> </a:t>
            </a:r>
            <a:endParaRPr lang="en-US" sz="2000" dirty="0">
              <a:latin typeface="Comfortaa" pitchFamily="2" charset="0"/>
            </a:endParaRPr>
          </a:p>
        </p:txBody>
      </p:sp>
    </p:spTree>
    <p:extLst>
      <p:ext uri="{BB962C8B-B14F-4D97-AF65-F5344CB8AC3E}">
        <p14:creationId xmlns:p14="http://schemas.microsoft.com/office/powerpoint/2010/main" val="852758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8640C4A-471B-41C2-8C29-847B27F8F457}"/>
              </a:ext>
            </a:extLst>
          </p:cNvPr>
          <p:cNvSpPr/>
          <p:nvPr/>
        </p:nvSpPr>
        <p:spPr>
          <a:xfrm>
            <a:off x="0" y="-11293"/>
            <a:ext cx="12192000" cy="1000177"/>
          </a:xfrm>
          <a:prstGeom prst="rect">
            <a:avLst/>
          </a:prstGeom>
          <a:solidFill>
            <a:srgbClr val="E1E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adroTexto 2">
            <a:extLst>
              <a:ext uri="{FF2B5EF4-FFF2-40B4-BE49-F238E27FC236}">
                <a16:creationId xmlns:a16="http://schemas.microsoft.com/office/drawing/2014/main" id="{27CF361E-91A4-4F18-BE26-FE34FBF8C5D3}"/>
              </a:ext>
            </a:extLst>
          </p:cNvPr>
          <p:cNvSpPr txBox="1"/>
          <p:nvPr/>
        </p:nvSpPr>
        <p:spPr>
          <a:xfrm>
            <a:off x="406239" y="203615"/>
            <a:ext cx="5480211" cy="646331"/>
          </a:xfrm>
          <a:prstGeom prst="rect">
            <a:avLst/>
          </a:prstGeom>
          <a:noFill/>
        </p:spPr>
        <p:txBody>
          <a:bodyPr wrap="square">
            <a:spAutoFit/>
          </a:bodyPr>
          <a:lstStyle/>
          <a:p>
            <a:r>
              <a:rPr lang="es-ES" sz="3600" dirty="0">
                <a:latin typeface="Comfortaa" pitchFamily="2" charset="0"/>
              </a:rPr>
              <a:t>Future </a:t>
            </a:r>
            <a:r>
              <a:rPr lang="es-ES" sz="3600" dirty="0" err="1">
                <a:latin typeface="Comfortaa" pitchFamily="2" charset="0"/>
              </a:rPr>
              <a:t>Directions</a:t>
            </a:r>
            <a:endParaRPr lang="en-US" sz="3600" dirty="0">
              <a:latin typeface="Comfortaa" pitchFamily="2" charset="0"/>
            </a:endParaRPr>
          </a:p>
        </p:txBody>
      </p:sp>
      <p:sp>
        <p:nvSpPr>
          <p:cNvPr id="4" name="Rectángulo 3">
            <a:extLst>
              <a:ext uri="{FF2B5EF4-FFF2-40B4-BE49-F238E27FC236}">
                <a16:creationId xmlns:a16="http://schemas.microsoft.com/office/drawing/2014/main" id="{4328B72C-380D-4D30-9E79-3C23ECB3F8EA}"/>
              </a:ext>
            </a:extLst>
          </p:cNvPr>
          <p:cNvSpPr/>
          <p:nvPr/>
        </p:nvSpPr>
        <p:spPr>
          <a:xfrm>
            <a:off x="0" y="6368967"/>
            <a:ext cx="12192000" cy="509289"/>
          </a:xfrm>
          <a:prstGeom prst="rect">
            <a:avLst/>
          </a:prstGeom>
          <a:solidFill>
            <a:srgbClr val="E1E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DD3B6464-041B-4A2F-ADA8-BCBFB12A61DB}"/>
              </a:ext>
            </a:extLst>
          </p:cNvPr>
          <p:cNvSpPr txBox="1"/>
          <p:nvPr/>
        </p:nvSpPr>
        <p:spPr>
          <a:xfrm>
            <a:off x="8016200" y="6438963"/>
            <a:ext cx="4046299" cy="307777"/>
          </a:xfrm>
          <a:prstGeom prst="rect">
            <a:avLst/>
          </a:prstGeom>
          <a:noFill/>
        </p:spPr>
        <p:txBody>
          <a:bodyPr wrap="none" rtlCol="0">
            <a:spAutoFit/>
          </a:bodyPr>
          <a:lstStyle/>
          <a:p>
            <a:pPr algn="ctr"/>
            <a:r>
              <a:rPr lang="es-ES" sz="1400" dirty="0">
                <a:solidFill>
                  <a:schemeClr val="tx1">
                    <a:lumMod val="75000"/>
                    <a:lumOff val="25000"/>
                  </a:schemeClr>
                </a:solidFill>
                <a:latin typeface="Comfortaa" pitchFamily="2" charset="0"/>
              </a:rPr>
              <a:t>Carlos </a:t>
            </a:r>
            <a:r>
              <a:rPr lang="es-ES" sz="1400" dirty="0" err="1">
                <a:solidFill>
                  <a:schemeClr val="tx1">
                    <a:lumMod val="75000"/>
                    <a:lumOff val="25000"/>
                  </a:schemeClr>
                </a:solidFill>
                <a:latin typeface="Comfortaa" pitchFamily="2" charset="0"/>
              </a:rPr>
              <a:t>Hernandez</a:t>
            </a:r>
            <a:r>
              <a:rPr lang="es-ES" sz="1400" dirty="0">
                <a:solidFill>
                  <a:schemeClr val="tx1">
                    <a:lumMod val="75000"/>
                    <a:lumOff val="25000"/>
                  </a:schemeClr>
                </a:solidFill>
                <a:latin typeface="Comfortaa" pitchFamily="2" charset="0"/>
              </a:rPr>
              <a:t>-Olivan, </a:t>
            </a:r>
            <a:r>
              <a:rPr lang="es-ES" sz="1400" dirty="0" err="1">
                <a:solidFill>
                  <a:schemeClr val="tx1">
                    <a:lumMod val="75000"/>
                    <a:lumOff val="25000"/>
                  </a:schemeClr>
                </a:solidFill>
                <a:latin typeface="Comfortaa" pitchFamily="2" charset="0"/>
              </a:rPr>
              <a:t>Jose</a:t>
            </a:r>
            <a:r>
              <a:rPr lang="es-ES" sz="1400" dirty="0">
                <a:solidFill>
                  <a:schemeClr val="tx1">
                    <a:lumMod val="75000"/>
                    <a:lumOff val="25000"/>
                  </a:schemeClr>
                </a:solidFill>
                <a:latin typeface="Comfortaa" pitchFamily="2" charset="0"/>
              </a:rPr>
              <a:t> R. </a:t>
            </a:r>
            <a:r>
              <a:rPr lang="es-ES" sz="1400" dirty="0" err="1">
                <a:solidFill>
                  <a:schemeClr val="tx1">
                    <a:lumMod val="75000"/>
                    <a:lumOff val="25000"/>
                  </a:schemeClr>
                </a:solidFill>
                <a:latin typeface="Comfortaa" pitchFamily="2" charset="0"/>
              </a:rPr>
              <a:t>Beltran</a:t>
            </a:r>
            <a:endParaRPr lang="es-ES" sz="1400" dirty="0">
              <a:solidFill>
                <a:schemeClr val="tx1">
                  <a:lumMod val="75000"/>
                  <a:lumOff val="25000"/>
                </a:schemeClr>
              </a:solidFill>
              <a:latin typeface="Comfortaa" pitchFamily="2" charset="0"/>
            </a:endParaRPr>
          </a:p>
        </p:txBody>
      </p:sp>
      <p:pic>
        <p:nvPicPr>
          <p:cNvPr id="6" name="Picture 4" descr="Ayudas de la Universidad de Zaragoza para alumnos no residentes no  comunitarios | Información académica">
            <a:extLst>
              <a:ext uri="{FF2B5EF4-FFF2-40B4-BE49-F238E27FC236}">
                <a16:creationId xmlns:a16="http://schemas.microsoft.com/office/drawing/2014/main" id="{B347C0BD-A62C-459C-87C2-AEF7375D4D8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6274565"/>
            <a:ext cx="1931670" cy="70988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78891317-CD4B-4711-B6E8-43BB36AAFDCE}"/>
              </a:ext>
            </a:extLst>
          </p:cNvPr>
          <p:cNvSpPr txBox="1"/>
          <p:nvPr/>
        </p:nvSpPr>
        <p:spPr>
          <a:xfrm>
            <a:off x="5170334" y="6476552"/>
            <a:ext cx="793808" cy="307777"/>
          </a:xfrm>
          <a:prstGeom prst="rect">
            <a:avLst/>
          </a:prstGeom>
          <a:noFill/>
        </p:spPr>
        <p:txBody>
          <a:bodyPr wrap="none" rtlCol="0">
            <a:spAutoFit/>
          </a:bodyPr>
          <a:lstStyle/>
          <a:p>
            <a:pPr algn="ctr"/>
            <a:r>
              <a:rPr lang="es-ES" sz="1400" dirty="0">
                <a:solidFill>
                  <a:schemeClr val="tx1">
                    <a:lumMod val="75000"/>
                    <a:lumOff val="25000"/>
                  </a:schemeClr>
                </a:solidFill>
                <a:latin typeface="Comfortaa" pitchFamily="2" charset="0"/>
              </a:rPr>
              <a:t>27 / 33</a:t>
            </a:r>
          </a:p>
        </p:txBody>
      </p:sp>
      <p:sp>
        <p:nvSpPr>
          <p:cNvPr id="12" name="Flecha: cheurón 11">
            <a:extLst>
              <a:ext uri="{FF2B5EF4-FFF2-40B4-BE49-F238E27FC236}">
                <a16:creationId xmlns:a16="http://schemas.microsoft.com/office/drawing/2014/main" id="{56D1F9FA-F9BC-4CB7-A342-08E479C6920E}"/>
              </a:ext>
            </a:extLst>
          </p:cNvPr>
          <p:cNvSpPr/>
          <p:nvPr/>
        </p:nvSpPr>
        <p:spPr>
          <a:xfrm>
            <a:off x="786767" y="1797481"/>
            <a:ext cx="331470" cy="270841"/>
          </a:xfrm>
          <a:prstGeom prst="chevron">
            <a:avLst/>
          </a:prstGeom>
          <a:solidFill>
            <a:srgbClr val="2D6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uadroTexto 12">
            <a:extLst>
              <a:ext uri="{FF2B5EF4-FFF2-40B4-BE49-F238E27FC236}">
                <a16:creationId xmlns:a16="http://schemas.microsoft.com/office/drawing/2014/main" id="{E6D3CAE2-7D2D-46FB-9FC2-DC5506A1C276}"/>
              </a:ext>
            </a:extLst>
          </p:cNvPr>
          <p:cNvSpPr txBox="1"/>
          <p:nvPr/>
        </p:nvSpPr>
        <p:spPr>
          <a:xfrm>
            <a:off x="1177103" y="1759358"/>
            <a:ext cx="7431843" cy="461665"/>
          </a:xfrm>
          <a:prstGeom prst="rect">
            <a:avLst/>
          </a:prstGeom>
          <a:noFill/>
        </p:spPr>
        <p:txBody>
          <a:bodyPr wrap="none" rtlCol="0">
            <a:spAutoFit/>
          </a:bodyPr>
          <a:lstStyle/>
          <a:p>
            <a:r>
              <a:rPr lang="en-US" sz="2400" dirty="0">
                <a:latin typeface="Comfortaa" pitchFamily="2" charset="0"/>
              </a:rPr>
              <a:t>Specialize models to learn music and genres </a:t>
            </a:r>
          </a:p>
        </p:txBody>
      </p:sp>
      <p:sp>
        <p:nvSpPr>
          <p:cNvPr id="14" name="Flecha: cheurón 13">
            <a:extLst>
              <a:ext uri="{FF2B5EF4-FFF2-40B4-BE49-F238E27FC236}">
                <a16:creationId xmlns:a16="http://schemas.microsoft.com/office/drawing/2014/main" id="{531653EC-48B4-470A-847E-21D7B9630779}"/>
              </a:ext>
            </a:extLst>
          </p:cNvPr>
          <p:cNvSpPr/>
          <p:nvPr/>
        </p:nvSpPr>
        <p:spPr>
          <a:xfrm>
            <a:off x="786767" y="2558768"/>
            <a:ext cx="331470" cy="270841"/>
          </a:xfrm>
          <a:prstGeom prst="chevron">
            <a:avLst/>
          </a:prstGeom>
          <a:solidFill>
            <a:srgbClr val="2D6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uadroTexto 14">
            <a:extLst>
              <a:ext uri="{FF2B5EF4-FFF2-40B4-BE49-F238E27FC236}">
                <a16:creationId xmlns:a16="http://schemas.microsoft.com/office/drawing/2014/main" id="{B9A8C4C2-0870-450E-BDBF-32AB3741A055}"/>
              </a:ext>
            </a:extLst>
          </p:cNvPr>
          <p:cNvSpPr txBox="1"/>
          <p:nvPr/>
        </p:nvSpPr>
        <p:spPr>
          <a:xfrm>
            <a:off x="1177103" y="2520645"/>
            <a:ext cx="3506088" cy="461665"/>
          </a:xfrm>
          <a:prstGeom prst="rect">
            <a:avLst/>
          </a:prstGeom>
          <a:noFill/>
        </p:spPr>
        <p:txBody>
          <a:bodyPr wrap="none" rtlCol="0">
            <a:spAutoFit/>
          </a:bodyPr>
          <a:lstStyle/>
          <a:p>
            <a:r>
              <a:rPr lang="en-US" sz="2400" dirty="0">
                <a:latin typeface="Comfortaa" pitchFamily="2" charset="0"/>
              </a:rPr>
              <a:t>Objective evaluation</a:t>
            </a:r>
          </a:p>
        </p:txBody>
      </p:sp>
      <p:sp>
        <p:nvSpPr>
          <p:cNvPr id="16" name="Flecha: cheurón 15">
            <a:extLst>
              <a:ext uri="{FF2B5EF4-FFF2-40B4-BE49-F238E27FC236}">
                <a16:creationId xmlns:a16="http://schemas.microsoft.com/office/drawing/2014/main" id="{2B15361F-78B3-464D-816B-2D00E8D798FA}"/>
              </a:ext>
            </a:extLst>
          </p:cNvPr>
          <p:cNvSpPr/>
          <p:nvPr/>
        </p:nvSpPr>
        <p:spPr>
          <a:xfrm>
            <a:off x="777725" y="3396301"/>
            <a:ext cx="331470" cy="270841"/>
          </a:xfrm>
          <a:prstGeom prst="chevron">
            <a:avLst/>
          </a:prstGeom>
          <a:solidFill>
            <a:srgbClr val="2D6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uadroTexto 16">
            <a:extLst>
              <a:ext uri="{FF2B5EF4-FFF2-40B4-BE49-F238E27FC236}">
                <a16:creationId xmlns:a16="http://schemas.microsoft.com/office/drawing/2014/main" id="{0B83EAD8-487F-4AC7-9A51-B587968881AE}"/>
              </a:ext>
            </a:extLst>
          </p:cNvPr>
          <p:cNvSpPr txBox="1"/>
          <p:nvPr/>
        </p:nvSpPr>
        <p:spPr>
          <a:xfrm>
            <a:off x="5771870" y="3334436"/>
            <a:ext cx="4580100" cy="461665"/>
          </a:xfrm>
          <a:prstGeom prst="rect">
            <a:avLst/>
          </a:prstGeom>
          <a:noFill/>
        </p:spPr>
        <p:txBody>
          <a:bodyPr wrap="none" rtlCol="0">
            <a:spAutoFit/>
          </a:bodyPr>
          <a:lstStyle/>
          <a:p>
            <a:r>
              <a:rPr lang="en-US" sz="2400" dirty="0">
                <a:latin typeface="Comfortaa" pitchFamily="2" charset="0"/>
              </a:rPr>
              <a:t>Deal with longer sequences</a:t>
            </a:r>
          </a:p>
        </p:txBody>
      </p:sp>
      <p:cxnSp>
        <p:nvCxnSpPr>
          <p:cNvPr id="32" name="Conector recto de flecha 31">
            <a:extLst>
              <a:ext uri="{FF2B5EF4-FFF2-40B4-BE49-F238E27FC236}">
                <a16:creationId xmlns:a16="http://schemas.microsoft.com/office/drawing/2014/main" id="{99FDB424-9151-4646-8CCE-87A0594523EE}"/>
              </a:ext>
            </a:extLst>
          </p:cNvPr>
          <p:cNvCxnSpPr>
            <a:cxnSpLocks/>
          </p:cNvCxnSpPr>
          <p:nvPr/>
        </p:nvCxnSpPr>
        <p:spPr>
          <a:xfrm>
            <a:off x="4821630" y="3565268"/>
            <a:ext cx="791327" cy="0"/>
          </a:xfrm>
          <a:prstGeom prst="straightConnector1">
            <a:avLst/>
          </a:prstGeom>
          <a:ln w="22225">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34" name="CuadroTexto 33">
            <a:extLst>
              <a:ext uri="{FF2B5EF4-FFF2-40B4-BE49-F238E27FC236}">
                <a16:creationId xmlns:a16="http://schemas.microsoft.com/office/drawing/2014/main" id="{7F3771A8-5E50-41B8-AB4D-1B7620B25652}"/>
              </a:ext>
            </a:extLst>
          </p:cNvPr>
          <p:cNvSpPr txBox="1"/>
          <p:nvPr/>
        </p:nvSpPr>
        <p:spPr>
          <a:xfrm>
            <a:off x="1180274" y="3334437"/>
            <a:ext cx="3506088" cy="461665"/>
          </a:xfrm>
          <a:prstGeom prst="rect">
            <a:avLst/>
          </a:prstGeom>
          <a:noFill/>
        </p:spPr>
        <p:txBody>
          <a:bodyPr wrap="square">
            <a:spAutoFit/>
          </a:bodyPr>
          <a:lstStyle/>
          <a:p>
            <a:r>
              <a:rPr lang="en-US" sz="2400" dirty="0">
                <a:latin typeface="Comfortaa" pitchFamily="2" charset="0"/>
              </a:rPr>
              <a:t>Structure modelling</a:t>
            </a:r>
            <a:endParaRPr lang="en-US" sz="2400" dirty="0"/>
          </a:p>
        </p:txBody>
      </p:sp>
      <p:sp>
        <p:nvSpPr>
          <p:cNvPr id="18" name="Flecha: cheurón 17">
            <a:extLst>
              <a:ext uri="{FF2B5EF4-FFF2-40B4-BE49-F238E27FC236}">
                <a16:creationId xmlns:a16="http://schemas.microsoft.com/office/drawing/2014/main" id="{A57D1BA5-90A5-4D3B-AB34-F1EE401329DD}"/>
              </a:ext>
            </a:extLst>
          </p:cNvPr>
          <p:cNvSpPr/>
          <p:nvPr/>
        </p:nvSpPr>
        <p:spPr>
          <a:xfrm>
            <a:off x="774554" y="4195147"/>
            <a:ext cx="331470" cy="270841"/>
          </a:xfrm>
          <a:prstGeom prst="chevron">
            <a:avLst/>
          </a:prstGeom>
          <a:solidFill>
            <a:srgbClr val="2D6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uadroTexto 18">
            <a:extLst>
              <a:ext uri="{FF2B5EF4-FFF2-40B4-BE49-F238E27FC236}">
                <a16:creationId xmlns:a16="http://schemas.microsoft.com/office/drawing/2014/main" id="{109E2E08-F873-4582-9B75-6CF2F0541EEA}"/>
              </a:ext>
            </a:extLst>
          </p:cNvPr>
          <p:cNvSpPr txBox="1"/>
          <p:nvPr/>
        </p:nvSpPr>
        <p:spPr>
          <a:xfrm>
            <a:off x="1177103" y="4133283"/>
            <a:ext cx="5197866" cy="461665"/>
          </a:xfrm>
          <a:prstGeom prst="rect">
            <a:avLst/>
          </a:prstGeom>
          <a:noFill/>
        </p:spPr>
        <p:txBody>
          <a:bodyPr wrap="square">
            <a:spAutoFit/>
          </a:bodyPr>
          <a:lstStyle/>
          <a:p>
            <a:r>
              <a:rPr lang="en-US" sz="2400" dirty="0">
                <a:latin typeface="Comfortaa" pitchFamily="2" charset="0"/>
              </a:rPr>
              <a:t>Human-Computer interaction</a:t>
            </a:r>
            <a:endParaRPr lang="en-US" sz="2400" dirty="0"/>
          </a:p>
        </p:txBody>
      </p:sp>
      <p:sp>
        <p:nvSpPr>
          <p:cNvPr id="22" name="Flecha: cheurón 21">
            <a:extLst>
              <a:ext uri="{FF2B5EF4-FFF2-40B4-BE49-F238E27FC236}">
                <a16:creationId xmlns:a16="http://schemas.microsoft.com/office/drawing/2014/main" id="{CC4ABB91-D8CA-4D78-8174-32B415295053}"/>
              </a:ext>
            </a:extLst>
          </p:cNvPr>
          <p:cNvSpPr/>
          <p:nvPr/>
        </p:nvSpPr>
        <p:spPr>
          <a:xfrm>
            <a:off x="774554" y="5009888"/>
            <a:ext cx="331470" cy="270841"/>
          </a:xfrm>
          <a:prstGeom prst="chevron">
            <a:avLst/>
          </a:prstGeom>
          <a:solidFill>
            <a:srgbClr val="2D6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uadroTexto 22">
            <a:extLst>
              <a:ext uri="{FF2B5EF4-FFF2-40B4-BE49-F238E27FC236}">
                <a16:creationId xmlns:a16="http://schemas.microsoft.com/office/drawing/2014/main" id="{CF491F44-DDF6-4944-9AAB-CD0A56A3C61F}"/>
              </a:ext>
            </a:extLst>
          </p:cNvPr>
          <p:cNvSpPr txBox="1"/>
          <p:nvPr/>
        </p:nvSpPr>
        <p:spPr>
          <a:xfrm>
            <a:off x="1177103" y="4948024"/>
            <a:ext cx="5197866" cy="461665"/>
          </a:xfrm>
          <a:prstGeom prst="rect">
            <a:avLst/>
          </a:prstGeom>
          <a:noFill/>
        </p:spPr>
        <p:txBody>
          <a:bodyPr wrap="square">
            <a:spAutoFit/>
          </a:bodyPr>
          <a:lstStyle/>
          <a:p>
            <a:r>
              <a:rPr lang="en-US" sz="2400" dirty="0">
                <a:latin typeface="Comfortaa" pitchFamily="2" charset="0"/>
              </a:rPr>
              <a:t>Generation by conditioning</a:t>
            </a:r>
            <a:endParaRPr lang="en-US" sz="2400" dirty="0"/>
          </a:p>
        </p:txBody>
      </p:sp>
      <p:sp>
        <p:nvSpPr>
          <p:cNvPr id="20" name="CuadroTexto 19">
            <a:extLst>
              <a:ext uri="{FF2B5EF4-FFF2-40B4-BE49-F238E27FC236}">
                <a16:creationId xmlns:a16="http://schemas.microsoft.com/office/drawing/2014/main" id="{EE277331-AA8F-42A3-9749-03EE3ED9708B}"/>
              </a:ext>
            </a:extLst>
          </p:cNvPr>
          <p:cNvSpPr txBox="1"/>
          <p:nvPr/>
        </p:nvSpPr>
        <p:spPr>
          <a:xfrm>
            <a:off x="7180193" y="4133283"/>
            <a:ext cx="2026517" cy="461665"/>
          </a:xfrm>
          <a:prstGeom prst="rect">
            <a:avLst/>
          </a:prstGeom>
          <a:noFill/>
        </p:spPr>
        <p:txBody>
          <a:bodyPr wrap="none" rtlCol="0">
            <a:spAutoFit/>
          </a:bodyPr>
          <a:lstStyle/>
          <a:p>
            <a:r>
              <a:rPr lang="en-US" sz="2400" dirty="0">
                <a:latin typeface="Comfortaa" pitchFamily="2" charset="0"/>
              </a:rPr>
              <a:t>Inpainting…</a:t>
            </a:r>
          </a:p>
        </p:txBody>
      </p:sp>
      <p:cxnSp>
        <p:nvCxnSpPr>
          <p:cNvPr id="21" name="Conector recto de flecha 20">
            <a:extLst>
              <a:ext uri="{FF2B5EF4-FFF2-40B4-BE49-F238E27FC236}">
                <a16:creationId xmlns:a16="http://schemas.microsoft.com/office/drawing/2014/main" id="{EC9A1D7B-CD56-4CFF-AB05-B329A6F00ABD}"/>
              </a:ext>
            </a:extLst>
          </p:cNvPr>
          <p:cNvCxnSpPr>
            <a:cxnSpLocks/>
          </p:cNvCxnSpPr>
          <p:nvPr/>
        </p:nvCxnSpPr>
        <p:spPr>
          <a:xfrm>
            <a:off x="6229953" y="4364115"/>
            <a:ext cx="791327" cy="0"/>
          </a:xfrm>
          <a:prstGeom prst="straightConnector1">
            <a:avLst/>
          </a:prstGeom>
          <a:ln w="22225">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3603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ángulo: esquinas redondeadas 56">
            <a:extLst>
              <a:ext uri="{FF2B5EF4-FFF2-40B4-BE49-F238E27FC236}">
                <a16:creationId xmlns:a16="http://schemas.microsoft.com/office/drawing/2014/main" id="{4717AF04-DB9D-4790-A4F6-F1510FD9A3EB}"/>
              </a:ext>
            </a:extLst>
          </p:cNvPr>
          <p:cNvSpPr/>
          <p:nvPr/>
        </p:nvSpPr>
        <p:spPr>
          <a:xfrm>
            <a:off x="8066510" y="2395832"/>
            <a:ext cx="3657477" cy="2531955"/>
          </a:xfrm>
          <a:prstGeom prst="roundRect">
            <a:avLst>
              <a:gd name="adj" fmla="val 6811"/>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ángulo: esquinas redondeadas 55">
            <a:extLst>
              <a:ext uri="{FF2B5EF4-FFF2-40B4-BE49-F238E27FC236}">
                <a16:creationId xmlns:a16="http://schemas.microsoft.com/office/drawing/2014/main" id="{2925410F-91F8-407B-9174-F9B2F70EB90B}"/>
              </a:ext>
            </a:extLst>
          </p:cNvPr>
          <p:cNvSpPr/>
          <p:nvPr/>
        </p:nvSpPr>
        <p:spPr>
          <a:xfrm>
            <a:off x="4259394" y="2395832"/>
            <a:ext cx="3545498" cy="2531955"/>
          </a:xfrm>
          <a:prstGeom prst="roundRect">
            <a:avLst>
              <a:gd name="adj" fmla="val 6811"/>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ángulo: esquinas redondeadas 14">
            <a:extLst>
              <a:ext uri="{FF2B5EF4-FFF2-40B4-BE49-F238E27FC236}">
                <a16:creationId xmlns:a16="http://schemas.microsoft.com/office/drawing/2014/main" id="{50F875BD-D03C-4B9D-A168-80F06123EADA}"/>
              </a:ext>
            </a:extLst>
          </p:cNvPr>
          <p:cNvSpPr/>
          <p:nvPr/>
        </p:nvSpPr>
        <p:spPr>
          <a:xfrm>
            <a:off x="520871" y="2404553"/>
            <a:ext cx="3476905" cy="2523234"/>
          </a:xfrm>
          <a:prstGeom prst="roundRect">
            <a:avLst>
              <a:gd name="adj" fmla="val 6811"/>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C8640C4A-471B-41C2-8C29-847B27F8F457}"/>
              </a:ext>
            </a:extLst>
          </p:cNvPr>
          <p:cNvSpPr/>
          <p:nvPr/>
        </p:nvSpPr>
        <p:spPr>
          <a:xfrm>
            <a:off x="0" y="-11293"/>
            <a:ext cx="12192000" cy="1000177"/>
          </a:xfrm>
          <a:prstGeom prst="rect">
            <a:avLst/>
          </a:prstGeom>
          <a:solidFill>
            <a:srgbClr val="E1E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adroTexto 2">
            <a:extLst>
              <a:ext uri="{FF2B5EF4-FFF2-40B4-BE49-F238E27FC236}">
                <a16:creationId xmlns:a16="http://schemas.microsoft.com/office/drawing/2014/main" id="{27CF361E-91A4-4F18-BE26-FE34FBF8C5D3}"/>
              </a:ext>
            </a:extLst>
          </p:cNvPr>
          <p:cNvSpPr txBox="1"/>
          <p:nvPr/>
        </p:nvSpPr>
        <p:spPr>
          <a:xfrm>
            <a:off x="406239" y="203615"/>
            <a:ext cx="5480211" cy="646331"/>
          </a:xfrm>
          <a:prstGeom prst="rect">
            <a:avLst/>
          </a:prstGeom>
          <a:noFill/>
        </p:spPr>
        <p:txBody>
          <a:bodyPr wrap="square">
            <a:spAutoFit/>
          </a:bodyPr>
          <a:lstStyle/>
          <a:p>
            <a:r>
              <a:rPr lang="es-ES" sz="3600" dirty="0">
                <a:latin typeface="Comfortaa" pitchFamily="2" charset="0"/>
              </a:rPr>
              <a:t>Future </a:t>
            </a:r>
            <a:r>
              <a:rPr lang="es-ES" sz="3600" dirty="0" err="1">
                <a:latin typeface="Comfortaa" pitchFamily="2" charset="0"/>
              </a:rPr>
              <a:t>Directions</a:t>
            </a:r>
            <a:endParaRPr lang="en-US" sz="3600" dirty="0">
              <a:latin typeface="Comfortaa" pitchFamily="2" charset="0"/>
            </a:endParaRPr>
          </a:p>
        </p:txBody>
      </p:sp>
      <p:sp>
        <p:nvSpPr>
          <p:cNvPr id="4" name="Rectángulo 3">
            <a:extLst>
              <a:ext uri="{FF2B5EF4-FFF2-40B4-BE49-F238E27FC236}">
                <a16:creationId xmlns:a16="http://schemas.microsoft.com/office/drawing/2014/main" id="{4328B72C-380D-4D30-9E79-3C23ECB3F8EA}"/>
              </a:ext>
            </a:extLst>
          </p:cNvPr>
          <p:cNvSpPr/>
          <p:nvPr/>
        </p:nvSpPr>
        <p:spPr>
          <a:xfrm>
            <a:off x="0" y="6368967"/>
            <a:ext cx="12192000" cy="509289"/>
          </a:xfrm>
          <a:prstGeom prst="rect">
            <a:avLst/>
          </a:prstGeom>
          <a:solidFill>
            <a:srgbClr val="E1E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DD3B6464-041B-4A2F-ADA8-BCBFB12A61DB}"/>
              </a:ext>
            </a:extLst>
          </p:cNvPr>
          <p:cNvSpPr txBox="1"/>
          <p:nvPr/>
        </p:nvSpPr>
        <p:spPr>
          <a:xfrm>
            <a:off x="8016200" y="6438963"/>
            <a:ext cx="4046299" cy="307777"/>
          </a:xfrm>
          <a:prstGeom prst="rect">
            <a:avLst/>
          </a:prstGeom>
          <a:noFill/>
        </p:spPr>
        <p:txBody>
          <a:bodyPr wrap="none" rtlCol="0">
            <a:spAutoFit/>
          </a:bodyPr>
          <a:lstStyle/>
          <a:p>
            <a:pPr algn="ctr"/>
            <a:r>
              <a:rPr lang="es-ES" sz="1400" dirty="0">
                <a:solidFill>
                  <a:schemeClr val="tx1">
                    <a:lumMod val="75000"/>
                    <a:lumOff val="25000"/>
                  </a:schemeClr>
                </a:solidFill>
                <a:latin typeface="Comfortaa" pitchFamily="2" charset="0"/>
              </a:rPr>
              <a:t>Carlos </a:t>
            </a:r>
            <a:r>
              <a:rPr lang="es-ES" sz="1400" dirty="0" err="1">
                <a:solidFill>
                  <a:schemeClr val="tx1">
                    <a:lumMod val="75000"/>
                    <a:lumOff val="25000"/>
                  </a:schemeClr>
                </a:solidFill>
                <a:latin typeface="Comfortaa" pitchFamily="2" charset="0"/>
              </a:rPr>
              <a:t>Hernandez</a:t>
            </a:r>
            <a:r>
              <a:rPr lang="es-ES" sz="1400" dirty="0">
                <a:solidFill>
                  <a:schemeClr val="tx1">
                    <a:lumMod val="75000"/>
                    <a:lumOff val="25000"/>
                  </a:schemeClr>
                </a:solidFill>
                <a:latin typeface="Comfortaa" pitchFamily="2" charset="0"/>
              </a:rPr>
              <a:t>-Olivan, </a:t>
            </a:r>
            <a:r>
              <a:rPr lang="es-ES" sz="1400" dirty="0" err="1">
                <a:solidFill>
                  <a:schemeClr val="tx1">
                    <a:lumMod val="75000"/>
                    <a:lumOff val="25000"/>
                  </a:schemeClr>
                </a:solidFill>
                <a:latin typeface="Comfortaa" pitchFamily="2" charset="0"/>
              </a:rPr>
              <a:t>Jose</a:t>
            </a:r>
            <a:r>
              <a:rPr lang="es-ES" sz="1400" dirty="0">
                <a:solidFill>
                  <a:schemeClr val="tx1">
                    <a:lumMod val="75000"/>
                    <a:lumOff val="25000"/>
                  </a:schemeClr>
                </a:solidFill>
                <a:latin typeface="Comfortaa" pitchFamily="2" charset="0"/>
              </a:rPr>
              <a:t> R. </a:t>
            </a:r>
            <a:r>
              <a:rPr lang="es-ES" sz="1400" dirty="0" err="1">
                <a:solidFill>
                  <a:schemeClr val="tx1">
                    <a:lumMod val="75000"/>
                    <a:lumOff val="25000"/>
                  </a:schemeClr>
                </a:solidFill>
                <a:latin typeface="Comfortaa" pitchFamily="2" charset="0"/>
              </a:rPr>
              <a:t>Beltran</a:t>
            </a:r>
            <a:endParaRPr lang="es-ES" sz="1400" dirty="0">
              <a:solidFill>
                <a:schemeClr val="tx1">
                  <a:lumMod val="75000"/>
                  <a:lumOff val="25000"/>
                </a:schemeClr>
              </a:solidFill>
              <a:latin typeface="Comfortaa" pitchFamily="2" charset="0"/>
            </a:endParaRPr>
          </a:p>
        </p:txBody>
      </p:sp>
      <p:pic>
        <p:nvPicPr>
          <p:cNvPr id="6" name="Picture 4" descr="Ayudas de la Universidad de Zaragoza para alumnos no residentes no  comunitarios | Información académica">
            <a:extLst>
              <a:ext uri="{FF2B5EF4-FFF2-40B4-BE49-F238E27FC236}">
                <a16:creationId xmlns:a16="http://schemas.microsoft.com/office/drawing/2014/main" id="{B347C0BD-A62C-459C-87C2-AEF7375D4D8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6274565"/>
            <a:ext cx="1931670" cy="70988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78891317-CD4B-4711-B6E8-43BB36AAFDCE}"/>
              </a:ext>
            </a:extLst>
          </p:cNvPr>
          <p:cNvSpPr txBox="1"/>
          <p:nvPr/>
        </p:nvSpPr>
        <p:spPr>
          <a:xfrm>
            <a:off x="5168731" y="6476552"/>
            <a:ext cx="797014" cy="307777"/>
          </a:xfrm>
          <a:prstGeom prst="rect">
            <a:avLst/>
          </a:prstGeom>
          <a:noFill/>
        </p:spPr>
        <p:txBody>
          <a:bodyPr wrap="none" rtlCol="0">
            <a:spAutoFit/>
          </a:bodyPr>
          <a:lstStyle/>
          <a:p>
            <a:pPr algn="ctr"/>
            <a:r>
              <a:rPr lang="es-ES" sz="1400" dirty="0">
                <a:solidFill>
                  <a:schemeClr val="tx1">
                    <a:lumMod val="75000"/>
                    <a:lumOff val="25000"/>
                  </a:schemeClr>
                </a:solidFill>
                <a:latin typeface="Comfortaa" pitchFamily="2" charset="0"/>
              </a:rPr>
              <a:t>28 / 33</a:t>
            </a:r>
          </a:p>
        </p:txBody>
      </p:sp>
      <p:sp>
        <p:nvSpPr>
          <p:cNvPr id="18" name="CuadroTexto 17">
            <a:extLst>
              <a:ext uri="{FF2B5EF4-FFF2-40B4-BE49-F238E27FC236}">
                <a16:creationId xmlns:a16="http://schemas.microsoft.com/office/drawing/2014/main" id="{3E082A3D-70B5-4F94-B6C4-48AE087441D2}"/>
              </a:ext>
            </a:extLst>
          </p:cNvPr>
          <p:cNvSpPr txBox="1"/>
          <p:nvPr/>
        </p:nvSpPr>
        <p:spPr>
          <a:xfrm>
            <a:off x="570397" y="5310210"/>
            <a:ext cx="11502429" cy="369332"/>
          </a:xfrm>
          <a:prstGeom prst="rect">
            <a:avLst/>
          </a:prstGeom>
          <a:noFill/>
        </p:spPr>
        <p:txBody>
          <a:bodyPr wrap="square">
            <a:spAutoFit/>
          </a:bodyPr>
          <a:lstStyle/>
          <a:p>
            <a:r>
              <a:rPr lang="en-US" dirty="0">
                <a:latin typeface="Comfortaa" pitchFamily="2" charset="0"/>
              </a:rPr>
              <a:t>Symbolic Music Generation with Performance attributes + Synthesis / Audio Music Generation</a:t>
            </a:r>
          </a:p>
        </p:txBody>
      </p:sp>
      <p:sp>
        <p:nvSpPr>
          <p:cNvPr id="19" name="CuadroTexto 18">
            <a:extLst>
              <a:ext uri="{FF2B5EF4-FFF2-40B4-BE49-F238E27FC236}">
                <a16:creationId xmlns:a16="http://schemas.microsoft.com/office/drawing/2014/main" id="{D6602EDC-6CF3-4018-8AD5-03307D03D125}"/>
              </a:ext>
            </a:extLst>
          </p:cNvPr>
          <p:cNvSpPr txBox="1"/>
          <p:nvPr/>
        </p:nvSpPr>
        <p:spPr>
          <a:xfrm>
            <a:off x="1530832" y="3640935"/>
            <a:ext cx="1456981" cy="369332"/>
          </a:xfrm>
          <a:prstGeom prst="rect">
            <a:avLst/>
          </a:prstGeom>
          <a:noFill/>
        </p:spPr>
        <p:txBody>
          <a:bodyPr wrap="square">
            <a:spAutoFit/>
          </a:bodyPr>
          <a:lstStyle/>
          <a:p>
            <a:r>
              <a:rPr lang="en-US" dirty="0">
                <a:latin typeface="Comfortaa" pitchFamily="2" charset="0"/>
              </a:rPr>
              <a:t>Composer</a:t>
            </a:r>
            <a:endParaRPr lang="en-US" dirty="0"/>
          </a:p>
        </p:txBody>
      </p:sp>
      <p:sp>
        <p:nvSpPr>
          <p:cNvPr id="21" name="CuadroTexto 20">
            <a:extLst>
              <a:ext uri="{FF2B5EF4-FFF2-40B4-BE49-F238E27FC236}">
                <a16:creationId xmlns:a16="http://schemas.microsoft.com/office/drawing/2014/main" id="{FA72E78F-6324-420C-9C25-C4DB68C75814}"/>
              </a:ext>
            </a:extLst>
          </p:cNvPr>
          <p:cNvSpPr txBox="1"/>
          <p:nvPr/>
        </p:nvSpPr>
        <p:spPr>
          <a:xfrm>
            <a:off x="5304018" y="3612551"/>
            <a:ext cx="1361270" cy="369332"/>
          </a:xfrm>
          <a:prstGeom prst="rect">
            <a:avLst/>
          </a:prstGeom>
          <a:noFill/>
        </p:spPr>
        <p:txBody>
          <a:bodyPr wrap="square">
            <a:spAutoFit/>
          </a:bodyPr>
          <a:lstStyle/>
          <a:p>
            <a:r>
              <a:rPr lang="en-US" dirty="0">
                <a:latin typeface="Comfortaa" pitchFamily="2" charset="0"/>
              </a:rPr>
              <a:t>Arranger</a:t>
            </a:r>
            <a:endParaRPr lang="en-US" dirty="0"/>
          </a:p>
        </p:txBody>
      </p:sp>
      <p:sp>
        <p:nvSpPr>
          <p:cNvPr id="23" name="CuadroTexto 22">
            <a:extLst>
              <a:ext uri="{FF2B5EF4-FFF2-40B4-BE49-F238E27FC236}">
                <a16:creationId xmlns:a16="http://schemas.microsoft.com/office/drawing/2014/main" id="{93B1D4ED-C978-4149-A640-D483F1FC63CC}"/>
              </a:ext>
            </a:extLst>
          </p:cNvPr>
          <p:cNvSpPr txBox="1"/>
          <p:nvPr/>
        </p:nvSpPr>
        <p:spPr>
          <a:xfrm>
            <a:off x="8633894" y="3639149"/>
            <a:ext cx="2603328" cy="369332"/>
          </a:xfrm>
          <a:prstGeom prst="rect">
            <a:avLst/>
          </a:prstGeom>
          <a:noFill/>
        </p:spPr>
        <p:txBody>
          <a:bodyPr wrap="square">
            <a:spAutoFit/>
          </a:bodyPr>
          <a:lstStyle/>
          <a:p>
            <a:r>
              <a:rPr lang="en-US" dirty="0">
                <a:latin typeface="Comfortaa" pitchFamily="2" charset="0"/>
              </a:rPr>
              <a:t>Director / Producer</a:t>
            </a:r>
            <a:endParaRPr lang="en-US" dirty="0"/>
          </a:p>
        </p:txBody>
      </p:sp>
      <p:cxnSp>
        <p:nvCxnSpPr>
          <p:cNvPr id="24" name="Conector recto de flecha 23">
            <a:extLst>
              <a:ext uri="{FF2B5EF4-FFF2-40B4-BE49-F238E27FC236}">
                <a16:creationId xmlns:a16="http://schemas.microsoft.com/office/drawing/2014/main" id="{4E6A7E25-7B96-4B49-9AFA-F64A93600CB5}"/>
              </a:ext>
            </a:extLst>
          </p:cNvPr>
          <p:cNvCxnSpPr>
            <a:cxnSpLocks/>
          </p:cNvCxnSpPr>
          <p:nvPr/>
        </p:nvCxnSpPr>
        <p:spPr>
          <a:xfrm flipH="1">
            <a:off x="3291050" y="1962651"/>
            <a:ext cx="1074107" cy="176938"/>
          </a:xfrm>
          <a:prstGeom prst="straightConnector1">
            <a:avLst/>
          </a:prstGeom>
          <a:ln w="22225">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6" name="CuadroTexto 25">
            <a:extLst>
              <a:ext uri="{FF2B5EF4-FFF2-40B4-BE49-F238E27FC236}">
                <a16:creationId xmlns:a16="http://schemas.microsoft.com/office/drawing/2014/main" id="{0AC52999-2E36-4F43-9B1E-8D596B9BD3F2}"/>
              </a:ext>
            </a:extLst>
          </p:cNvPr>
          <p:cNvSpPr txBox="1"/>
          <p:nvPr/>
        </p:nvSpPr>
        <p:spPr>
          <a:xfrm>
            <a:off x="491804" y="4529477"/>
            <a:ext cx="3476906" cy="369332"/>
          </a:xfrm>
          <a:prstGeom prst="rect">
            <a:avLst/>
          </a:prstGeom>
          <a:noFill/>
        </p:spPr>
        <p:txBody>
          <a:bodyPr wrap="square">
            <a:spAutoFit/>
          </a:bodyPr>
          <a:lstStyle/>
          <a:p>
            <a:pPr algn="ctr"/>
            <a:r>
              <a:rPr lang="en-US" dirty="0">
                <a:latin typeface="Comfortaa" pitchFamily="2" charset="0"/>
              </a:rPr>
              <a:t>“compose something epic”</a:t>
            </a:r>
          </a:p>
        </p:txBody>
      </p:sp>
      <p:cxnSp>
        <p:nvCxnSpPr>
          <p:cNvPr id="27" name="Conector recto de flecha 26">
            <a:extLst>
              <a:ext uri="{FF2B5EF4-FFF2-40B4-BE49-F238E27FC236}">
                <a16:creationId xmlns:a16="http://schemas.microsoft.com/office/drawing/2014/main" id="{E889A5CF-D7C8-4310-B1E1-CE87F009EAB3}"/>
              </a:ext>
            </a:extLst>
          </p:cNvPr>
          <p:cNvCxnSpPr>
            <a:cxnSpLocks/>
          </p:cNvCxnSpPr>
          <p:nvPr/>
        </p:nvCxnSpPr>
        <p:spPr>
          <a:xfrm>
            <a:off x="5969202" y="1949995"/>
            <a:ext cx="0" cy="367425"/>
          </a:xfrm>
          <a:prstGeom prst="straightConnector1">
            <a:avLst/>
          </a:prstGeom>
          <a:ln w="22225">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CuadroTexto 27">
            <a:extLst>
              <a:ext uri="{FF2B5EF4-FFF2-40B4-BE49-F238E27FC236}">
                <a16:creationId xmlns:a16="http://schemas.microsoft.com/office/drawing/2014/main" id="{9D58641B-B19E-4881-8704-6D056D750783}"/>
              </a:ext>
            </a:extLst>
          </p:cNvPr>
          <p:cNvSpPr txBox="1"/>
          <p:nvPr/>
        </p:nvSpPr>
        <p:spPr>
          <a:xfrm>
            <a:off x="4227569" y="4558455"/>
            <a:ext cx="3545497" cy="369332"/>
          </a:xfrm>
          <a:prstGeom prst="rect">
            <a:avLst/>
          </a:prstGeom>
          <a:noFill/>
        </p:spPr>
        <p:txBody>
          <a:bodyPr wrap="square">
            <a:spAutoFit/>
          </a:bodyPr>
          <a:lstStyle/>
          <a:p>
            <a:pPr algn="ctr"/>
            <a:r>
              <a:rPr lang="en-US" dirty="0">
                <a:latin typeface="Comfortaa" pitchFamily="2" charset="0"/>
              </a:rPr>
              <a:t>“add some pizzicato strings”</a:t>
            </a:r>
          </a:p>
        </p:txBody>
      </p:sp>
      <p:cxnSp>
        <p:nvCxnSpPr>
          <p:cNvPr id="29" name="Conector recto de flecha 28">
            <a:extLst>
              <a:ext uri="{FF2B5EF4-FFF2-40B4-BE49-F238E27FC236}">
                <a16:creationId xmlns:a16="http://schemas.microsoft.com/office/drawing/2014/main" id="{D611E1FF-06BD-4B04-AAF1-377B039DFAEB}"/>
              </a:ext>
            </a:extLst>
          </p:cNvPr>
          <p:cNvCxnSpPr>
            <a:cxnSpLocks/>
          </p:cNvCxnSpPr>
          <p:nvPr/>
        </p:nvCxnSpPr>
        <p:spPr>
          <a:xfrm>
            <a:off x="7633163" y="1928727"/>
            <a:ext cx="1105889" cy="236310"/>
          </a:xfrm>
          <a:prstGeom prst="straightConnector1">
            <a:avLst/>
          </a:prstGeom>
          <a:ln w="22225">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CuadroTexto 29">
            <a:extLst>
              <a:ext uri="{FF2B5EF4-FFF2-40B4-BE49-F238E27FC236}">
                <a16:creationId xmlns:a16="http://schemas.microsoft.com/office/drawing/2014/main" id="{651DBBA6-1531-4F0E-8B73-9B2FB5460D39}"/>
              </a:ext>
            </a:extLst>
          </p:cNvPr>
          <p:cNvSpPr txBox="1"/>
          <p:nvPr/>
        </p:nvSpPr>
        <p:spPr>
          <a:xfrm>
            <a:off x="8186107" y="4554518"/>
            <a:ext cx="3704325" cy="369332"/>
          </a:xfrm>
          <a:prstGeom prst="rect">
            <a:avLst/>
          </a:prstGeom>
          <a:noFill/>
        </p:spPr>
        <p:txBody>
          <a:bodyPr wrap="square">
            <a:spAutoFit/>
          </a:bodyPr>
          <a:lstStyle/>
          <a:p>
            <a:r>
              <a:rPr lang="en-US" dirty="0">
                <a:latin typeface="Comfortaa" pitchFamily="2" charset="0"/>
              </a:rPr>
              <a:t>“more legato in this section”</a:t>
            </a:r>
          </a:p>
        </p:txBody>
      </p:sp>
      <p:sp>
        <p:nvSpPr>
          <p:cNvPr id="40" name="Abrir llave 39">
            <a:extLst>
              <a:ext uri="{FF2B5EF4-FFF2-40B4-BE49-F238E27FC236}">
                <a16:creationId xmlns:a16="http://schemas.microsoft.com/office/drawing/2014/main" id="{DB52873C-2FAE-4369-AF36-11543DB93CBC}"/>
              </a:ext>
            </a:extLst>
          </p:cNvPr>
          <p:cNvSpPr/>
          <p:nvPr/>
        </p:nvSpPr>
        <p:spPr>
          <a:xfrm rot="16200000">
            <a:off x="5925172" y="647933"/>
            <a:ext cx="218636" cy="8985085"/>
          </a:xfrm>
          <a:prstGeom prst="leftBrace">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1" name="Conector recto de flecha 40">
            <a:extLst>
              <a:ext uri="{FF2B5EF4-FFF2-40B4-BE49-F238E27FC236}">
                <a16:creationId xmlns:a16="http://schemas.microsoft.com/office/drawing/2014/main" id="{FF7DDB6C-C3E4-484E-A76A-97E333702672}"/>
              </a:ext>
            </a:extLst>
          </p:cNvPr>
          <p:cNvCxnSpPr>
            <a:cxnSpLocks/>
          </p:cNvCxnSpPr>
          <p:nvPr/>
        </p:nvCxnSpPr>
        <p:spPr>
          <a:xfrm>
            <a:off x="2230257" y="4101636"/>
            <a:ext cx="0" cy="367425"/>
          </a:xfrm>
          <a:prstGeom prst="straightConnector1">
            <a:avLst/>
          </a:prstGeom>
          <a:ln w="22225">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Conector recto de flecha 41">
            <a:extLst>
              <a:ext uri="{FF2B5EF4-FFF2-40B4-BE49-F238E27FC236}">
                <a16:creationId xmlns:a16="http://schemas.microsoft.com/office/drawing/2014/main" id="{BC0C9DBC-204B-45AC-8126-56D675766F23}"/>
              </a:ext>
            </a:extLst>
          </p:cNvPr>
          <p:cNvCxnSpPr>
            <a:cxnSpLocks/>
          </p:cNvCxnSpPr>
          <p:nvPr/>
        </p:nvCxnSpPr>
        <p:spPr>
          <a:xfrm>
            <a:off x="6000318" y="4101913"/>
            <a:ext cx="0" cy="367425"/>
          </a:xfrm>
          <a:prstGeom prst="straightConnector1">
            <a:avLst/>
          </a:prstGeom>
          <a:ln w="22225">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Conector recto de flecha 42">
            <a:extLst>
              <a:ext uri="{FF2B5EF4-FFF2-40B4-BE49-F238E27FC236}">
                <a16:creationId xmlns:a16="http://schemas.microsoft.com/office/drawing/2014/main" id="{C8AFFEC3-9FCF-4C2B-BFD8-3DABA7C1F3BF}"/>
              </a:ext>
            </a:extLst>
          </p:cNvPr>
          <p:cNvCxnSpPr>
            <a:cxnSpLocks/>
          </p:cNvCxnSpPr>
          <p:nvPr/>
        </p:nvCxnSpPr>
        <p:spPr>
          <a:xfrm>
            <a:off x="9935558" y="4101637"/>
            <a:ext cx="0" cy="367425"/>
          </a:xfrm>
          <a:prstGeom prst="straightConnector1">
            <a:avLst/>
          </a:prstGeom>
          <a:ln w="22225">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CuadroTexto 32">
            <a:extLst>
              <a:ext uri="{FF2B5EF4-FFF2-40B4-BE49-F238E27FC236}">
                <a16:creationId xmlns:a16="http://schemas.microsoft.com/office/drawing/2014/main" id="{263838D4-06C4-47F8-B388-CE5352B6C13D}"/>
              </a:ext>
            </a:extLst>
          </p:cNvPr>
          <p:cNvSpPr txBox="1"/>
          <p:nvPr/>
        </p:nvSpPr>
        <p:spPr>
          <a:xfrm>
            <a:off x="4385164" y="5824363"/>
            <a:ext cx="3459686" cy="369332"/>
          </a:xfrm>
          <a:prstGeom prst="rect">
            <a:avLst/>
          </a:prstGeom>
          <a:noFill/>
        </p:spPr>
        <p:txBody>
          <a:bodyPr wrap="square">
            <a:spAutoFit/>
          </a:bodyPr>
          <a:lstStyle/>
          <a:p>
            <a:r>
              <a:rPr lang="en-US" dirty="0" err="1">
                <a:latin typeface="Comfortaa" pitchFamily="2" charset="0"/>
              </a:rPr>
              <a:t>OpenAI</a:t>
            </a:r>
            <a:r>
              <a:rPr lang="en-US" dirty="0">
                <a:latin typeface="Comfortaa" pitchFamily="2" charset="0"/>
              </a:rPr>
              <a:t> DALLE for music? …</a:t>
            </a:r>
          </a:p>
        </p:txBody>
      </p:sp>
      <p:pic>
        <p:nvPicPr>
          <p:cNvPr id="9" name="Imagen 8">
            <a:extLst>
              <a:ext uri="{FF2B5EF4-FFF2-40B4-BE49-F238E27FC236}">
                <a16:creationId xmlns:a16="http://schemas.microsoft.com/office/drawing/2014/main" id="{32E007C8-9E60-494F-AA27-B26472E113C9}"/>
              </a:ext>
            </a:extLst>
          </p:cNvPr>
          <p:cNvPicPr>
            <a:picLocks noChangeAspect="1"/>
          </p:cNvPicPr>
          <p:nvPr/>
        </p:nvPicPr>
        <p:blipFill rotWithShape="1">
          <a:blip r:embed="rId3"/>
          <a:srcRect b="12742"/>
          <a:stretch/>
        </p:blipFill>
        <p:spPr>
          <a:xfrm>
            <a:off x="9449710" y="2768800"/>
            <a:ext cx="971699" cy="847882"/>
          </a:xfrm>
          <a:prstGeom prst="rect">
            <a:avLst/>
          </a:prstGeom>
        </p:spPr>
      </p:pic>
      <p:pic>
        <p:nvPicPr>
          <p:cNvPr id="12" name="Imagen 11">
            <a:extLst>
              <a:ext uri="{FF2B5EF4-FFF2-40B4-BE49-F238E27FC236}">
                <a16:creationId xmlns:a16="http://schemas.microsoft.com/office/drawing/2014/main" id="{2864C4BB-6F06-4C4E-9A35-A78983183DD4}"/>
              </a:ext>
            </a:extLst>
          </p:cNvPr>
          <p:cNvPicPr>
            <a:picLocks noChangeAspect="1"/>
          </p:cNvPicPr>
          <p:nvPr/>
        </p:nvPicPr>
        <p:blipFill rotWithShape="1">
          <a:blip r:embed="rId4"/>
          <a:srcRect b="28198"/>
          <a:stretch/>
        </p:blipFill>
        <p:spPr>
          <a:xfrm>
            <a:off x="5391857" y="2841189"/>
            <a:ext cx="1063408" cy="763551"/>
          </a:xfrm>
          <a:prstGeom prst="rect">
            <a:avLst/>
          </a:prstGeom>
        </p:spPr>
      </p:pic>
      <p:sp>
        <p:nvSpPr>
          <p:cNvPr id="34" name="CuadroTexto 33">
            <a:extLst>
              <a:ext uri="{FF2B5EF4-FFF2-40B4-BE49-F238E27FC236}">
                <a16:creationId xmlns:a16="http://schemas.microsoft.com/office/drawing/2014/main" id="{ED8D1310-AB0D-4CDC-8B8F-9A7BA6595486}"/>
              </a:ext>
            </a:extLst>
          </p:cNvPr>
          <p:cNvSpPr txBox="1"/>
          <p:nvPr/>
        </p:nvSpPr>
        <p:spPr>
          <a:xfrm>
            <a:off x="609715" y="2416734"/>
            <a:ext cx="2030131" cy="369332"/>
          </a:xfrm>
          <a:prstGeom prst="rect">
            <a:avLst/>
          </a:prstGeom>
          <a:noFill/>
        </p:spPr>
        <p:txBody>
          <a:bodyPr wrap="square">
            <a:spAutoFit/>
          </a:bodyPr>
          <a:lstStyle/>
          <a:p>
            <a:r>
              <a:rPr lang="en-US" sz="1800" b="1" dirty="0">
                <a:solidFill>
                  <a:srgbClr val="C00000"/>
                </a:solidFill>
                <a:latin typeface="Comfortaa" pitchFamily="2" charset="0"/>
              </a:rPr>
              <a:t>COMPOSITION</a:t>
            </a:r>
            <a:endParaRPr lang="en-US" b="1" dirty="0">
              <a:solidFill>
                <a:srgbClr val="C00000"/>
              </a:solidFill>
            </a:endParaRPr>
          </a:p>
        </p:txBody>
      </p:sp>
      <p:sp>
        <p:nvSpPr>
          <p:cNvPr id="58" name="CuadroTexto 57">
            <a:extLst>
              <a:ext uri="{FF2B5EF4-FFF2-40B4-BE49-F238E27FC236}">
                <a16:creationId xmlns:a16="http://schemas.microsoft.com/office/drawing/2014/main" id="{C3C26AF4-9653-42CC-A572-A5B77EDC77C2}"/>
              </a:ext>
            </a:extLst>
          </p:cNvPr>
          <p:cNvSpPr txBox="1"/>
          <p:nvPr/>
        </p:nvSpPr>
        <p:spPr>
          <a:xfrm>
            <a:off x="4281676" y="2464766"/>
            <a:ext cx="2603329" cy="369332"/>
          </a:xfrm>
          <a:prstGeom prst="rect">
            <a:avLst/>
          </a:prstGeom>
          <a:noFill/>
        </p:spPr>
        <p:txBody>
          <a:bodyPr wrap="square">
            <a:spAutoFit/>
          </a:bodyPr>
          <a:lstStyle/>
          <a:p>
            <a:r>
              <a:rPr lang="en-US" sz="1800" b="1" dirty="0">
                <a:solidFill>
                  <a:srgbClr val="C00000"/>
                </a:solidFill>
                <a:latin typeface="Comfortaa" pitchFamily="2" charset="0"/>
              </a:rPr>
              <a:t>INSTRUMENTATION</a:t>
            </a:r>
            <a:endParaRPr lang="en-US" b="1" dirty="0">
              <a:solidFill>
                <a:srgbClr val="C00000"/>
              </a:solidFill>
            </a:endParaRPr>
          </a:p>
        </p:txBody>
      </p:sp>
      <p:sp>
        <p:nvSpPr>
          <p:cNvPr id="59" name="CuadroTexto 58">
            <a:extLst>
              <a:ext uri="{FF2B5EF4-FFF2-40B4-BE49-F238E27FC236}">
                <a16:creationId xmlns:a16="http://schemas.microsoft.com/office/drawing/2014/main" id="{AA4E6512-3498-4D3D-A7BD-48975BC7CDB1}"/>
              </a:ext>
            </a:extLst>
          </p:cNvPr>
          <p:cNvSpPr txBox="1"/>
          <p:nvPr/>
        </p:nvSpPr>
        <p:spPr>
          <a:xfrm>
            <a:off x="8075176" y="2442458"/>
            <a:ext cx="2603329" cy="369332"/>
          </a:xfrm>
          <a:prstGeom prst="rect">
            <a:avLst/>
          </a:prstGeom>
          <a:noFill/>
        </p:spPr>
        <p:txBody>
          <a:bodyPr wrap="square">
            <a:spAutoFit/>
          </a:bodyPr>
          <a:lstStyle/>
          <a:p>
            <a:r>
              <a:rPr lang="en-US" sz="1800" b="1" dirty="0">
                <a:solidFill>
                  <a:srgbClr val="C00000"/>
                </a:solidFill>
                <a:latin typeface="Comfortaa" pitchFamily="2" charset="0"/>
              </a:rPr>
              <a:t>PERFORMANCE</a:t>
            </a:r>
            <a:endParaRPr lang="en-US" b="1" dirty="0">
              <a:solidFill>
                <a:srgbClr val="C00000"/>
              </a:solidFill>
            </a:endParaRPr>
          </a:p>
        </p:txBody>
      </p:sp>
      <p:pic>
        <p:nvPicPr>
          <p:cNvPr id="32" name="Imagen 31">
            <a:extLst>
              <a:ext uri="{FF2B5EF4-FFF2-40B4-BE49-F238E27FC236}">
                <a16:creationId xmlns:a16="http://schemas.microsoft.com/office/drawing/2014/main" id="{3B5623A2-EB83-4CB1-8DA3-8118EFE3FDA3}"/>
              </a:ext>
            </a:extLst>
          </p:cNvPr>
          <p:cNvPicPr>
            <a:picLocks noChangeAspect="1"/>
          </p:cNvPicPr>
          <p:nvPr/>
        </p:nvPicPr>
        <p:blipFill rotWithShape="1">
          <a:blip r:embed="rId5"/>
          <a:srcRect b="15323"/>
          <a:stretch/>
        </p:blipFill>
        <p:spPr>
          <a:xfrm>
            <a:off x="5432148" y="1053139"/>
            <a:ext cx="1074107" cy="909512"/>
          </a:xfrm>
          <a:prstGeom prst="rect">
            <a:avLst/>
          </a:prstGeom>
        </p:spPr>
      </p:pic>
      <p:pic>
        <p:nvPicPr>
          <p:cNvPr id="36" name="Imagen 35">
            <a:extLst>
              <a:ext uri="{FF2B5EF4-FFF2-40B4-BE49-F238E27FC236}">
                <a16:creationId xmlns:a16="http://schemas.microsoft.com/office/drawing/2014/main" id="{AB101377-9162-4474-9813-C231AF33B556}"/>
              </a:ext>
            </a:extLst>
          </p:cNvPr>
          <p:cNvPicPr>
            <a:picLocks noChangeAspect="1"/>
          </p:cNvPicPr>
          <p:nvPr/>
        </p:nvPicPr>
        <p:blipFill rotWithShape="1">
          <a:blip r:embed="rId6"/>
          <a:srcRect b="17667"/>
          <a:stretch/>
        </p:blipFill>
        <p:spPr>
          <a:xfrm>
            <a:off x="1770591" y="2889436"/>
            <a:ext cx="910588" cy="749713"/>
          </a:xfrm>
          <a:prstGeom prst="rect">
            <a:avLst/>
          </a:prstGeom>
        </p:spPr>
      </p:pic>
    </p:spTree>
    <p:extLst>
      <p:ext uri="{BB962C8B-B14F-4D97-AF65-F5344CB8AC3E}">
        <p14:creationId xmlns:p14="http://schemas.microsoft.com/office/powerpoint/2010/main" val="717366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2F3C7A6B-DF11-4A37-8803-A5FE1AAAAAA9}"/>
              </a:ext>
            </a:extLst>
          </p:cNvPr>
          <p:cNvSpPr txBox="1"/>
          <p:nvPr/>
        </p:nvSpPr>
        <p:spPr>
          <a:xfrm>
            <a:off x="1129477" y="4759497"/>
            <a:ext cx="10712004" cy="1200329"/>
          </a:xfrm>
          <a:prstGeom prst="rect">
            <a:avLst/>
          </a:prstGeom>
          <a:noFill/>
        </p:spPr>
        <p:txBody>
          <a:bodyPr wrap="square" rtlCol="0">
            <a:spAutoFit/>
          </a:bodyPr>
          <a:lstStyle/>
          <a:p>
            <a:pPr algn="just"/>
            <a:r>
              <a:rPr lang="en-US" sz="2400" dirty="0">
                <a:latin typeface="Comfortaa" pitchFamily="2" charset="0"/>
              </a:rPr>
              <a:t>Are the composed pieces with DL just an imitation of the inputs or can NNs generate new music in styles that are not present in the training data? </a:t>
            </a:r>
          </a:p>
        </p:txBody>
      </p:sp>
      <p:sp>
        <p:nvSpPr>
          <p:cNvPr id="7" name="CuadroTexto 6">
            <a:extLst>
              <a:ext uri="{FF2B5EF4-FFF2-40B4-BE49-F238E27FC236}">
                <a16:creationId xmlns:a16="http://schemas.microsoft.com/office/drawing/2014/main" id="{CEED33E4-B293-4404-AB49-3421FFCBEA18}"/>
              </a:ext>
            </a:extLst>
          </p:cNvPr>
          <p:cNvSpPr txBox="1"/>
          <p:nvPr/>
        </p:nvSpPr>
        <p:spPr>
          <a:xfrm>
            <a:off x="1129476" y="3708162"/>
            <a:ext cx="10323382" cy="830997"/>
          </a:xfrm>
          <a:prstGeom prst="rect">
            <a:avLst/>
          </a:prstGeom>
          <a:noFill/>
        </p:spPr>
        <p:txBody>
          <a:bodyPr wrap="square" rtlCol="0">
            <a:spAutoFit/>
          </a:bodyPr>
          <a:lstStyle/>
          <a:p>
            <a:pPr algn="just"/>
            <a:r>
              <a:rPr lang="en-US" sz="2400" dirty="0">
                <a:latin typeface="Comfortaa" pitchFamily="2" charset="0"/>
              </a:rPr>
              <a:t>Could end-to-end methods generate entire structured music pieces?</a:t>
            </a:r>
          </a:p>
        </p:txBody>
      </p:sp>
      <p:sp>
        <p:nvSpPr>
          <p:cNvPr id="8" name="CuadroTexto 7">
            <a:extLst>
              <a:ext uri="{FF2B5EF4-FFF2-40B4-BE49-F238E27FC236}">
                <a16:creationId xmlns:a16="http://schemas.microsoft.com/office/drawing/2014/main" id="{22BAB326-CA87-4317-A306-6F3C2FCDF5E9}"/>
              </a:ext>
            </a:extLst>
          </p:cNvPr>
          <p:cNvSpPr txBox="1"/>
          <p:nvPr/>
        </p:nvSpPr>
        <p:spPr>
          <a:xfrm>
            <a:off x="1129477" y="2617704"/>
            <a:ext cx="10712004" cy="830997"/>
          </a:xfrm>
          <a:prstGeom prst="rect">
            <a:avLst/>
          </a:prstGeom>
          <a:noFill/>
        </p:spPr>
        <p:txBody>
          <a:bodyPr wrap="square" rtlCol="0">
            <a:spAutoFit/>
          </a:bodyPr>
          <a:lstStyle/>
          <a:p>
            <a:pPr algn="just"/>
            <a:r>
              <a:rPr lang="en-US" sz="2400" dirty="0">
                <a:latin typeface="Comfortaa" pitchFamily="2" charset="0"/>
              </a:rPr>
              <a:t>What is the best NN architecture to perform music composition with DL?</a:t>
            </a:r>
          </a:p>
        </p:txBody>
      </p:sp>
      <p:sp>
        <p:nvSpPr>
          <p:cNvPr id="9" name="CuadroTexto 8">
            <a:extLst>
              <a:ext uri="{FF2B5EF4-FFF2-40B4-BE49-F238E27FC236}">
                <a16:creationId xmlns:a16="http://schemas.microsoft.com/office/drawing/2014/main" id="{975F11DC-42D9-4DCB-A129-23F2BC4F5852}"/>
              </a:ext>
            </a:extLst>
          </p:cNvPr>
          <p:cNvSpPr txBox="1"/>
          <p:nvPr/>
        </p:nvSpPr>
        <p:spPr>
          <a:xfrm>
            <a:off x="1129476" y="1477913"/>
            <a:ext cx="10712005" cy="830997"/>
          </a:xfrm>
          <a:prstGeom prst="rect">
            <a:avLst/>
          </a:prstGeom>
          <a:noFill/>
        </p:spPr>
        <p:txBody>
          <a:bodyPr wrap="square" rtlCol="0">
            <a:spAutoFit/>
          </a:bodyPr>
          <a:lstStyle/>
          <a:p>
            <a:pPr algn="just"/>
            <a:r>
              <a:rPr lang="en-US" sz="2400" dirty="0">
                <a:latin typeface="Comfortaa" pitchFamily="2" charset="0"/>
              </a:rPr>
              <a:t>Are the current DL models capable of generating music with a certain level of creativity?</a:t>
            </a:r>
          </a:p>
        </p:txBody>
      </p:sp>
      <p:sp>
        <p:nvSpPr>
          <p:cNvPr id="13" name="Rectángulo 12">
            <a:extLst>
              <a:ext uri="{FF2B5EF4-FFF2-40B4-BE49-F238E27FC236}">
                <a16:creationId xmlns:a16="http://schemas.microsoft.com/office/drawing/2014/main" id="{3DB4CD38-9346-4AAA-8F26-4D59B9E6EE6C}"/>
              </a:ext>
            </a:extLst>
          </p:cNvPr>
          <p:cNvSpPr/>
          <p:nvPr/>
        </p:nvSpPr>
        <p:spPr>
          <a:xfrm>
            <a:off x="0" y="-11293"/>
            <a:ext cx="12192000" cy="1000177"/>
          </a:xfrm>
          <a:prstGeom prst="rect">
            <a:avLst/>
          </a:prstGeom>
          <a:solidFill>
            <a:srgbClr val="E1E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adroTexto 13">
            <a:extLst>
              <a:ext uri="{FF2B5EF4-FFF2-40B4-BE49-F238E27FC236}">
                <a16:creationId xmlns:a16="http://schemas.microsoft.com/office/drawing/2014/main" id="{0D166728-4C8E-4676-8F91-A3B63ED106F5}"/>
              </a:ext>
            </a:extLst>
          </p:cNvPr>
          <p:cNvSpPr txBox="1"/>
          <p:nvPr/>
        </p:nvSpPr>
        <p:spPr>
          <a:xfrm>
            <a:off x="406239" y="203615"/>
            <a:ext cx="11206641" cy="646331"/>
          </a:xfrm>
          <a:prstGeom prst="rect">
            <a:avLst/>
          </a:prstGeom>
          <a:noFill/>
        </p:spPr>
        <p:txBody>
          <a:bodyPr wrap="square">
            <a:spAutoFit/>
          </a:bodyPr>
          <a:lstStyle/>
          <a:p>
            <a:r>
              <a:rPr lang="es-ES" sz="3600" dirty="0" err="1">
                <a:latin typeface="Comfortaa" pitchFamily="2" charset="0"/>
              </a:rPr>
              <a:t>Recap</a:t>
            </a:r>
            <a:r>
              <a:rPr lang="es-ES" sz="3600" dirty="0">
                <a:latin typeface="Comfortaa" pitchFamily="2" charset="0"/>
              </a:rPr>
              <a:t>: Open </a:t>
            </a:r>
            <a:r>
              <a:rPr lang="es-ES" sz="3600" dirty="0" err="1">
                <a:latin typeface="Comfortaa" pitchFamily="2" charset="0"/>
              </a:rPr>
              <a:t>Questions</a:t>
            </a:r>
            <a:endParaRPr lang="en-US" sz="3600" dirty="0">
              <a:latin typeface="Comfortaa" pitchFamily="2" charset="0"/>
            </a:endParaRPr>
          </a:p>
        </p:txBody>
      </p:sp>
      <p:sp>
        <p:nvSpPr>
          <p:cNvPr id="16" name="Flecha: cheurón 15">
            <a:extLst>
              <a:ext uri="{FF2B5EF4-FFF2-40B4-BE49-F238E27FC236}">
                <a16:creationId xmlns:a16="http://schemas.microsoft.com/office/drawing/2014/main" id="{4C80F109-833E-4F22-96BC-C1040346A599}"/>
              </a:ext>
            </a:extLst>
          </p:cNvPr>
          <p:cNvSpPr/>
          <p:nvPr/>
        </p:nvSpPr>
        <p:spPr>
          <a:xfrm>
            <a:off x="739141" y="1529797"/>
            <a:ext cx="331470" cy="270841"/>
          </a:xfrm>
          <a:prstGeom prst="chevron">
            <a:avLst/>
          </a:prstGeom>
          <a:solidFill>
            <a:srgbClr val="2D6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lecha: cheurón 16">
            <a:extLst>
              <a:ext uri="{FF2B5EF4-FFF2-40B4-BE49-F238E27FC236}">
                <a16:creationId xmlns:a16="http://schemas.microsoft.com/office/drawing/2014/main" id="{C2AC0B5D-050A-43CD-AB1C-4C2B589FA8B5}"/>
              </a:ext>
            </a:extLst>
          </p:cNvPr>
          <p:cNvSpPr/>
          <p:nvPr/>
        </p:nvSpPr>
        <p:spPr>
          <a:xfrm>
            <a:off x="739140" y="2645758"/>
            <a:ext cx="331470" cy="270841"/>
          </a:xfrm>
          <a:prstGeom prst="chevron">
            <a:avLst/>
          </a:prstGeom>
          <a:solidFill>
            <a:srgbClr val="2D6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lecha: cheurón 17">
            <a:extLst>
              <a:ext uri="{FF2B5EF4-FFF2-40B4-BE49-F238E27FC236}">
                <a16:creationId xmlns:a16="http://schemas.microsoft.com/office/drawing/2014/main" id="{66021E34-D23F-48C6-9AE0-22C920256DBD}"/>
              </a:ext>
            </a:extLst>
          </p:cNvPr>
          <p:cNvSpPr/>
          <p:nvPr/>
        </p:nvSpPr>
        <p:spPr>
          <a:xfrm>
            <a:off x="739140" y="3758545"/>
            <a:ext cx="331470" cy="270841"/>
          </a:xfrm>
          <a:prstGeom prst="chevron">
            <a:avLst/>
          </a:prstGeom>
          <a:solidFill>
            <a:srgbClr val="2D6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Flecha: cheurón 18">
            <a:extLst>
              <a:ext uri="{FF2B5EF4-FFF2-40B4-BE49-F238E27FC236}">
                <a16:creationId xmlns:a16="http://schemas.microsoft.com/office/drawing/2014/main" id="{026F40F2-1650-42CF-B4BE-DA6CBC57361B}"/>
              </a:ext>
            </a:extLst>
          </p:cNvPr>
          <p:cNvSpPr/>
          <p:nvPr/>
        </p:nvSpPr>
        <p:spPr>
          <a:xfrm>
            <a:off x="739141" y="4878383"/>
            <a:ext cx="331470" cy="270841"/>
          </a:xfrm>
          <a:prstGeom prst="chevron">
            <a:avLst/>
          </a:prstGeom>
          <a:solidFill>
            <a:srgbClr val="2D6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ectángulo 22">
            <a:extLst>
              <a:ext uri="{FF2B5EF4-FFF2-40B4-BE49-F238E27FC236}">
                <a16:creationId xmlns:a16="http://schemas.microsoft.com/office/drawing/2014/main" id="{DF4BBD77-E525-40A7-B579-AF69B2AB7B1D}"/>
              </a:ext>
            </a:extLst>
          </p:cNvPr>
          <p:cNvSpPr/>
          <p:nvPr/>
        </p:nvSpPr>
        <p:spPr>
          <a:xfrm>
            <a:off x="0" y="6368967"/>
            <a:ext cx="12192000" cy="509289"/>
          </a:xfrm>
          <a:prstGeom prst="rect">
            <a:avLst/>
          </a:prstGeom>
          <a:solidFill>
            <a:srgbClr val="E1E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uadroTexto 23">
            <a:extLst>
              <a:ext uri="{FF2B5EF4-FFF2-40B4-BE49-F238E27FC236}">
                <a16:creationId xmlns:a16="http://schemas.microsoft.com/office/drawing/2014/main" id="{F8F29C00-A17F-42FB-B02E-DA5373B6BC3E}"/>
              </a:ext>
            </a:extLst>
          </p:cNvPr>
          <p:cNvSpPr txBox="1"/>
          <p:nvPr/>
        </p:nvSpPr>
        <p:spPr>
          <a:xfrm>
            <a:off x="8016200" y="6438963"/>
            <a:ext cx="4046299" cy="307777"/>
          </a:xfrm>
          <a:prstGeom prst="rect">
            <a:avLst/>
          </a:prstGeom>
          <a:noFill/>
        </p:spPr>
        <p:txBody>
          <a:bodyPr wrap="none" rtlCol="0">
            <a:spAutoFit/>
          </a:bodyPr>
          <a:lstStyle/>
          <a:p>
            <a:pPr algn="ctr"/>
            <a:r>
              <a:rPr lang="es-ES" sz="1400" dirty="0">
                <a:solidFill>
                  <a:schemeClr val="tx1">
                    <a:lumMod val="75000"/>
                    <a:lumOff val="25000"/>
                  </a:schemeClr>
                </a:solidFill>
                <a:latin typeface="Comfortaa" pitchFamily="2" charset="0"/>
              </a:rPr>
              <a:t>Carlos </a:t>
            </a:r>
            <a:r>
              <a:rPr lang="es-ES" sz="1400" dirty="0" err="1">
                <a:solidFill>
                  <a:schemeClr val="tx1">
                    <a:lumMod val="75000"/>
                    <a:lumOff val="25000"/>
                  </a:schemeClr>
                </a:solidFill>
                <a:latin typeface="Comfortaa" pitchFamily="2" charset="0"/>
              </a:rPr>
              <a:t>Hernandez</a:t>
            </a:r>
            <a:r>
              <a:rPr lang="es-ES" sz="1400" dirty="0">
                <a:solidFill>
                  <a:schemeClr val="tx1">
                    <a:lumMod val="75000"/>
                    <a:lumOff val="25000"/>
                  </a:schemeClr>
                </a:solidFill>
                <a:latin typeface="Comfortaa" pitchFamily="2" charset="0"/>
              </a:rPr>
              <a:t>-Olivan, </a:t>
            </a:r>
            <a:r>
              <a:rPr lang="es-ES" sz="1400" dirty="0" err="1">
                <a:solidFill>
                  <a:schemeClr val="tx1">
                    <a:lumMod val="75000"/>
                    <a:lumOff val="25000"/>
                  </a:schemeClr>
                </a:solidFill>
                <a:latin typeface="Comfortaa" pitchFamily="2" charset="0"/>
              </a:rPr>
              <a:t>Jose</a:t>
            </a:r>
            <a:r>
              <a:rPr lang="es-ES" sz="1400" dirty="0">
                <a:solidFill>
                  <a:schemeClr val="tx1">
                    <a:lumMod val="75000"/>
                    <a:lumOff val="25000"/>
                  </a:schemeClr>
                </a:solidFill>
                <a:latin typeface="Comfortaa" pitchFamily="2" charset="0"/>
              </a:rPr>
              <a:t> R. </a:t>
            </a:r>
            <a:r>
              <a:rPr lang="es-ES" sz="1400" dirty="0" err="1">
                <a:solidFill>
                  <a:schemeClr val="tx1">
                    <a:lumMod val="75000"/>
                    <a:lumOff val="25000"/>
                  </a:schemeClr>
                </a:solidFill>
                <a:latin typeface="Comfortaa" pitchFamily="2" charset="0"/>
              </a:rPr>
              <a:t>Beltran</a:t>
            </a:r>
            <a:endParaRPr lang="es-ES" sz="1400" dirty="0">
              <a:solidFill>
                <a:schemeClr val="tx1">
                  <a:lumMod val="75000"/>
                  <a:lumOff val="25000"/>
                </a:schemeClr>
              </a:solidFill>
              <a:latin typeface="Comfortaa" pitchFamily="2" charset="0"/>
            </a:endParaRPr>
          </a:p>
        </p:txBody>
      </p:sp>
      <p:pic>
        <p:nvPicPr>
          <p:cNvPr id="25" name="Picture 4" descr="Ayudas de la Universidad de Zaragoza para alumnos no residentes no  comunitarios | Información académica">
            <a:extLst>
              <a:ext uri="{FF2B5EF4-FFF2-40B4-BE49-F238E27FC236}">
                <a16:creationId xmlns:a16="http://schemas.microsoft.com/office/drawing/2014/main" id="{774CE8BF-A102-4993-B4C1-7D565238E96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6274565"/>
            <a:ext cx="1931670" cy="709888"/>
          </a:xfrm>
          <a:prstGeom prst="rect">
            <a:avLst/>
          </a:prstGeom>
          <a:noFill/>
          <a:extLst>
            <a:ext uri="{909E8E84-426E-40DD-AFC4-6F175D3DCCD1}">
              <a14:hiddenFill xmlns:a14="http://schemas.microsoft.com/office/drawing/2010/main">
                <a:solidFill>
                  <a:srgbClr val="FFFFFF"/>
                </a:solidFill>
              </a14:hiddenFill>
            </a:ext>
          </a:extLst>
        </p:spPr>
      </p:pic>
      <p:sp>
        <p:nvSpPr>
          <p:cNvPr id="26" name="CuadroTexto 25">
            <a:extLst>
              <a:ext uri="{FF2B5EF4-FFF2-40B4-BE49-F238E27FC236}">
                <a16:creationId xmlns:a16="http://schemas.microsoft.com/office/drawing/2014/main" id="{278A9C70-CA2F-4FAF-8443-881FE8515B8A}"/>
              </a:ext>
            </a:extLst>
          </p:cNvPr>
          <p:cNvSpPr txBox="1"/>
          <p:nvPr/>
        </p:nvSpPr>
        <p:spPr>
          <a:xfrm>
            <a:off x="5169532" y="6476552"/>
            <a:ext cx="795411" cy="307777"/>
          </a:xfrm>
          <a:prstGeom prst="rect">
            <a:avLst/>
          </a:prstGeom>
          <a:noFill/>
        </p:spPr>
        <p:txBody>
          <a:bodyPr wrap="none" rtlCol="0">
            <a:spAutoFit/>
          </a:bodyPr>
          <a:lstStyle/>
          <a:p>
            <a:pPr algn="ctr"/>
            <a:r>
              <a:rPr lang="es-ES" sz="1400" dirty="0">
                <a:solidFill>
                  <a:schemeClr val="tx1">
                    <a:lumMod val="75000"/>
                    <a:lumOff val="25000"/>
                  </a:schemeClr>
                </a:solidFill>
                <a:latin typeface="Comfortaa" pitchFamily="2" charset="0"/>
              </a:rPr>
              <a:t>29 / 33</a:t>
            </a:r>
          </a:p>
        </p:txBody>
      </p:sp>
    </p:spTree>
    <p:extLst>
      <p:ext uri="{BB962C8B-B14F-4D97-AF65-F5344CB8AC3E}">
        <p14:creationId xmlns:p14="http://schemas.microsoft.com/office/powerpoint/2010/main" val="2178725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D9F081C-0971-4B3C-A4AE-90F60F13DE0D}"/>
              </a:ext>
            </a:extLst>
          </p:cNvPr>
          <p:cNvSpPr txBox="1"/>
          <p:nvPr/>
        </p:nvSpPr>
        <p:spPr>
          <a:xfrm>
            <a:off x="1142355" y="4290395"/>
            <a:ext cx="7672293" cy="523220"/>
          </a:xfrm>
          <a:prstGeom prst="rect">
            <a:avLst/>
          </a:prstGeom>
          <a:noFill/>
        </p:spPr>
        <p:txBody>
          <a:bodyPr wrap="none" rtlCol="0">
            <a:spAutoFit/>
          </a:bodyPr>
          <a:lstStyle/>
          <a:p>
            <a:r>
              <a:rPr lang="es-ES" sz="2800" dirty="0">
                <a:latin typeface="Comfortaa" pitchFamily="2" charset="0"/>
              </a:rPr>
              <a:t>AI-</a:t>
            </a:r>
            <a:r>
              <a:rPr lang="es-ES" sz="2800" dirty="0" err="1">
                <a:latin typeface="Comfortaa" pitchFamily="2" charset="0"/>
              </a:rPr>
              <a:t>based</a:t>
            </a:r>
            <a:r>
              <a:rPr lang="es-ES" sz="2800" dirty="0">
                <a:latin typeface="Comfortaa" pitchFamily="2" charset="0"/>
              </a:rPr>
              <a:t> Music </a:t>
            </a:r>
            <a:r>
              <a:rPr lang="es-ES" sz="2800" dirty="0" err="1">
                <a:latin typeface="Comfortaa" pitchFamily="2" charset="0"/>
              </a:rPr>
              <a:t>Composition</a:t>
            </a:r>
            <a:r>
              <a:rPr lang="es-ES" sz="2800" dirty="0">
                <a:latin typeface="Comfortaa" pitchFamily="2" charset="0"/>
              </a:rPr>
              <a:t> </a:t>
            </a:r>
            <a:r>
              <a:rPr lang="es-ES" sz="2800" dirty="0" err="1">
                <a:latin typeface="Comfortaa" pitchFamily="2" charset="0"/>
              </a:rPr>
              <a:t>Evaluation</a:t>
            </a:r>
            <a:endParaRPr lang="en-US" sz="2800" dirty="0">
              <a:latin typeface="Comfortaa" pitchFamily="2" charset="0"/>
            </a:endParaRPr>
          </a:p>
        </p:txBody>
      </p:sp>
      <p:sp>
        <p:nvSpPr>
          <p:cNvPr id="6" name="CuadroTexto 5">
            <a:extLst>
              <a:ext uri="{FF2B5EF4-FFF2-40B4-BE49-F238E27FC236}">
                <a16:creationId xmlns:a16="http://schemas.microsoft.com/office/drawing/2014/main" id="{4FD9932F-5CE5-424E-AA57-E4FF57B7BF61}"/>
              </a:ext>
            </a:extLst>
          </p:cNvPr>
          <p:cNvSpPr txBox="1"/>
          <p:nvPr/>
        </p:nvSpPr>
        <p:spPr>
          <a:xfrm>
            <a:off x="1129478" y="2326407"/>
            <a:ext cx="10390833" cy="954107"/>
          </a:xfrm>
          <a:prstGeom prst="rect">
            <a:avLst/>
          </a:prstGeom>
          <a:noFill/>
        </p:spPr>
        <p:txBody>
          <a:bodyPr wrap="square" rtlCol="0">
            <a:spAutoFit/>
          </a:bodyPr>
          <a:lstStyle/>
          <a:p>
            <a:r>
              <a:rPr lang="es-ES" sz="2800" dirty="0" err="1">
                <a:latin typeface="Comfortaa" pitchFamily="2" charset="0"/>
              </a:rPr>
              <a:t>From</a:t>
            </a:r>
            <a:r>
              <a:rPr lang="es-ES" sz="2800" dirty="0">
                <a:latin typeface="Comfortaa" pitchFamily="2" charset="0"/>
              </a:rPr>
              <a:t> </a:t>
            </a:r>
            <a:r>
              <a:rPr lang="es-ES" sz="2800" dirty="0" err="1">
                <a:latin typeface="Comfortaa" pitchFamily="2" charset="0"/>
              </a:rPr>
              <a:t>Algorithmic</a:t>
            </a:r>
            <a:r>
              <a:rPr lang="es-ES" sz="2800" dirty="0">
                <a:latin typeface="Comfortaa" pitchFamily="2" charset="0"/>
              </a:rPr>
              <a:t> </a:t>
            </a:r>
            <a:r>
              <a:rPr lang="es-ES" sz="2800" dirty="0" err="1">
                <a:latin typeface="Comfortaa" pitchFamily="2" charset="0"/>
              </a:rPr>
              <a:t>Composition</a:t>
            </a:r>
            <a:r>
              <a:rPr lang="es-ES" sz="2800" dirty="0">
                <a:latin typeface="Comfortaa" pitchFamily="2" charset="0"/>
              </a:rPr>
              <a:t> to AI-</a:t>
            </a:r>
            <a:r>
              <a:rPr lang="es-ES" sz="2800" dirty="0" err="1">
                <a:latin typeface="Comfortaa" pitchFamily="2" charset="0"/>
              </a:rPr>
              <a:t>based</a:t>
            </a:r>
            <a:r>
              <a:rPr lang="es-ES" sz="2800" dirty="0">
                <a:latin typeface="Comfortaa" pitchFamily="2" charset="0"/>
              </a:rPr>
              <a:t> Music </a:t>
            </a:r>
            <a:r>
              <a:rPr lang="es-ES" sz="2800" dirty="0" err="1">
                <a:latin typeface="Comfortaa" pitchFamily="2" charset="0"/>
              </a:rPr>
              <a:t>Composition</a:t>
            </a:r>
            <a:endParaRPr lang="en-US" sz="2800" dirty="0">
              <a:latin typeface="Comfortaa" pitchFamily="2" charset="0"/>
            </a:endParaRPr>
          </a:p>
        </p:txBody>
      </p:sp>
      <p:sp>
        <p:nvSpPr>
          <p:cNvPr id="10" name="CuadroTexto 9">
            <a:extLst>
              <a:ext uri="{FF2B5EF4-FFF2-40B4-BE49-F238E27FC236}">
                <a16:creationId xmlns:a16="http://schemas.microsoft.com/office/drawing/2014/main" id="{693A4837-DAE1-4EA4-8BCE-E4ADFCD2F8BE}"/>
              </a:ext>
            </a:extLst>
          </p:cNvPr>
          <p:cNvSpPr txBox="1"/>
          <p:nvPr/>
        </p:nvSpPr>
        <p:spPr>
          <a:xfrm>
            <a:off x="1142355" y="5205134"/>
            <a:ext cx="10390833" cy="954107"/>
          </a:xfrm>
          <a:prstGeom prst="rect">
            <a:avLst/>
          </a:prstGeom>
          <a:noFill/>
        </p:spPr>
        <p:txBody>
          <a:bodyPr wrap="square" rtlCol="0">
            <a:spAutoFit/>
          </a:bodyPr>
          <a:lstStyle/>
          <a:p>
            <a:r>
              <a:rPr lang="es-ES" sz="2800" dirty="0">
                <a:latin typeface="Comfortaa" pitchFamily="2" charset="0"/>
              </a:rPr>
              <a:t>New </a:t>
            </a:r>
            <a:r>
              <a:rPr lang="es-ES" sz="2800" dirty="0" err="1">
                <a:latin typeface="Comfortaa" pitchFamily="2" charset="0"/>
              </a:rPr>
              <a:t>Trends</a:t>
            </a:r>
            <a:r>
              <a:rPr lang="es-ES" sz="2800" dirty="0">
                <a:latin typeface="Comfortaa" pitchFamily="2" charset="0"/>
              </a:rPr>
              <a:t>: Human-</a:t>
            </a:r>
            <a:r>
              <a:rPr lang="es-ES" sz="2800" dirty="0" err="1">
                <a:latin typeface="Comfortaa" pitchFamily="2" charset="0"/>
              </a:rPr>
              <a:t>Computer</a:t>
            </a:r>
            <a:r>
              <a:rPr lang="es-ES" sz="2800" dirty="0">
                <a:latin typeface="Comfortaa" pitchFamily="2" charset="0"/>
              </a:rPr>
              <a:t> </a:t>
            </a:r>
            <a:r>
              <a:rPr lang="es-ES" sz="2800" dirty="0" err="1">
                <a:latin typeface="Comfortaa" pitchFamily="2" charset="0"/>
              </a:rPr>
              <a:t>Interaction</a:t>
            </a:r>
            <a:r>
              <a:rPr lang="es-ES" sz="2800" dirty="0">
                <a:latin typeface="Comfortaa" pitchFamily="2" charset="0"/>
              </a:rPr>
              <a:t>, </a:t>
            </a:r>
            <a:r>
              <a:rPr lang="es-ES" sz="2800" dirty="0" err="1">
                <a:latin typeface="Comfortaa" pitchFamily="2" charset="0"/>
              </a:rPr>
              <a:t>style</a:t>
            </a:r>
            <a:r>
              <a:rPr lang="es-ES" sz="2800" dirty="0">
                <a:latin typeface="Comfortaa" pitchFamily="2" charset="0"/>
              </a:rPr>
              <a:t> </a:t>
            </a:r>
            <a:r>
              <a:rPr lang="es-ES" sz="2800" dirty="0" err="1">
                <a:latin typeface="Comfortaa" pitchFamily="2" charset="0"/>
              </a:rPr>
              <a:t>stransfer</a:t>
            </a:r>
            <a:r>
              <a:rPr lang="es-ES" sz="2800" dirty="0">
                <a:latin typeface="Comfortaa" pitchFamily="2" charset="0"/>
              </a:rPr>
              <a:t>…</a:t>
            </a:r>
            <a:endParaRPr lang="en-US" sz="2800" dirty="0">
              <a:latin typeface="Comfortaa" pitchFamily="2" charset="0"/>
            </a:endParaRPr>
          </a:p>
        </p:txBody>
      </p:sp>
      <p:sp>
        <p:nvSpPr>
          <p:cNvPr id="13" name="CuadroTexto 12">
            <a:extLst>
              <a:ext uri="{FF2B5EF4-FFF2-40B4-BE49-F238E27FC236}">
                <a16:creationId xmlns:a16="http://schemas.microsoft.com/office/drawing/2014/main" id="{286C6E9C-45B4-4B8F-8A23-0F0B4BC9BF8A}"/>
              </a:ext>
            </a:extLst>
          </p:cNvPr>
          <p:cNvSpPr txBox="1"/>
          <p:nvPr/>
        </p:nvSpPr>
        <p:spPr>
          <a:xfrm>
            <a:off x="1152628" y="1460083"/>
            <a:ext cx="7497565" cy="800219"/>
          </a:xfrm>
          <a:prstGeom prst="rect">
            <a:avLst/>
          </a:prstGeom>
          <a:noFill/>
        </p:spPr>
        <p:txBody>
          <a:bodyPr wrap="none" rtlCol="0">
            <a:spAutoFit/>
          </a:bodyPr>
          <a:lstStyle/>
          <a:p>
            <a:r>
              <a:rPr lang="es-ES" sz="2800" dirty="0" err="1">
                <a:latin typeface="Comfortaa" pitchFamily="2" charset="0"/>
              </a:rPr>
              <a:t>What</a:t>
            </a:r>
            <a:r>
              <a:rPr lang="es-ES" sz="2800" dirty="0">
                <a:latin typeface="Comfortaa" pitchFamily="2" charset="0"/>
              </a:rPr>
              <a:t> is </a:t>
            </a:r>
            <a:r>
              <a:rPr lang="es-ES" sz="2800" dirty="0" err="1">
                <a:latin typeface="Comfortaa" pitchFamily="2" charset="0"/>
              </a:rPr>
              <a:t>Automatic</a:t>
            </a:r>
            <a:r>
              <a:rPr lang="es-ES" sz="2800" dirty="0">
                <a:latin typeface="Comfortaa" pitchFamily="2" charset="0"/>
              </a:rPr>
              <a:t> Music </a:t>
            </a:r>
            <a:r>
              <a:rPr lang="es-ES" sz="2800" dirty="0" err="1">
                <a:latin typeface="Comfortaa" pitchFamily="2" charset="0"/>
              </a:rPr>
              <a:t>Composition</a:t>
            </a:r>
            <a:r>
              <a:rPr lang="es-ES" sz="2800" dirty="0">
                <a:latin typeface="Comfortaa" pitchFamily="2" charset="0"/>
              </a:rPr>
              <a:t>?</a:t>
            </a:r>
            <a:endParaRPr lang="en-US" sz="2800" dirty="0">
              <a:latin typeface="Comfortaa" pitchFamily="2" charset="0"/>
            </a:endParaRPr>
          </a:p>
          <a:p>
            <a:endParaRPr lang="en-US" dirty="0"/>
          </a:p>
        </p:txBody>
      </p:sp>
      <p:sp>
        <p:nvSpPr>
          <p:cNvPr id="14" name="Rectángulo 13">
            <a:extLst>
              <a:ext uri="{FF2B5EF4-FFF2-40B4-BE49-F238E27FC236}">
                <a16:creationId xmlns:a16="http://schemas.microsoft.com/office/drawing/2014/main" id="{98CF17DA-C99C-4781-8FAA-0AD271151234}"/>
              </a:ext>
            </a:extLst>
          </p:cNvPr>
          <p:cNvSpPr/>
          <p:nvPr/>
        </p:nvSpPr>
        <p:spPr>
          <a:xfrm>
            <a:off x="0" y="-11293"/>
            <a:ext cx="12192000" cy="1000177"/>
          </a:xfrm>
          <a:prstGeom prst="rect">
            <a:avLst/>
          </a:prstGeom>
          <a:solidFill>
            <a:srgbClr val="E1E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uadroTexto 14">
            <a:extLst>
              <a:ext uri="{FF2B5EF4-FFF2-40B4-BE49-F238E27FC236}">
                <a16:creationId xmlns:a16="http://schemas.microsoft.com/office/drawing/2014/main" id="{9D41F710-89C7-4C65-A962-D8010FBC6989}"/>
              </a:ext>
            </a:extLst>
          </p:cNvPr>
          <p:cNvSpPr txBox="1"/>
          <p:nvPr/>
        </p:nvSpPr>
        <p:spPr>
          <a:xfrm>
            <a:off x="406239" y="203615"/>
            <a:ext cx="2348391" cy="646331"/>
          </a:xfrm>
          <a:prstGeom prst="rect">
            <a:avLst/>
          </a:prstGeom>
          <a:noFill/>
        </p:spPr>
        <p:txBody>
          <a:bodyPr wrap="square">
            <a:spAutoFit/>
          </a:bodyPr>
          <a:lstStyle/>
          <a:p>
            <a:r>
              <a:rPr lang="es-ES" sz="3600" dirty="0" err="1">
                <a:latin typeface="Comfortaa" pitchFamily="2" charset="0"/>
              </a:rPr>
              <a:t>Outline</a:t>
            </a:r>
            <a:endParaRPr lang="en-US" sz="3600" dirty="0">
              <a:latin typeface="Comfortaa" pitchFamily="2" charset="0"/>
            </a:endParaRPr>
          </a:p>
        </p:txBody>
      </p:sp>
      <p:sp>
        <p:nvSpPr>
          <p:cNvPr id="4" name="Flecha: cheurón 3">
            <a:extLst>
              <a:ext uri="{FF2B5EF4-FFF2-40B4-BE49-F238E27FC236}">
                <a16:creationId xmlns:a16="http://schemas.microsoft.com/office/drawing/2014/main" id="{FE29BA88-4992-4FCA-9B3A-837400DC90A8}"/>
              </a:ext>
            </a:extLst>
          </p:cNvPr>
          <p:cNvSpPr/>
          <p:nvPr/>
        </p:nvSpPr>
        <p:spPr>
          <a:xfrm>
            <a:off x="708950" y="1565355"/>
            <a:ext cx="331470" cy="270841"/>
          </a:xfrm>
          <a:prstGeom prst="chevron">
            <a:avLst/>
          </a:prstGeom>
          <a:solidFill>
            <a:srgbClr val="2D6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lecha: cheurón 19">
            <a:extLst>
              <a:ext uri="{FF2B5EF4-FFF2-40B4-BE49-F238E27FC236}">
                <a16:creationId xmlns:a16="http://schemas.microsoft.com/office/drawing/2014/main" id="{2715D986-5C78-41AA-9B9A-76319173A87D}"/>
              </a:ext>
            </a:extLst>
          </p:cNvPr>
          <p:cNvSpPr/>
          <p:nvPr/>
        </p:nvSpPr>
        <p:spPr>
          <a:xfrm>
            <a:off x="696073" y="2437086"/>
            <a:ext cx="331470" cy="270841"/>
          </a:xfrm>
          <a:prstGeom prst="chevron">
            <a:avLst/>
          </a:prstGeom>
          <a:solidFill>
            <a:srgbClr val="2D6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Flecha: cheurón 20">
            <a:extLst>
              <a:ext uri="{FF2B5EF4-FFF2-40B4-BE49-F238E27FC236}">
                <a16:creationId xmlns:a16="http://schemas.microsoft.com/office/drawing/2014/main" id="{26E494C4-BBB4-4DDE-BB4D-3C57402A51D2}"/>
              </a:ext>
            </a:extLst>
          </p:cNvPr>
          <p:cNvSpPr/>
          <p:nvPr/>
        </p:nvSpPr>
        <p:spPr>
          <a:xfrm>
            <a:off x="708950" y="4416584"/>
            <a:ext cx="331470" cy="270841"/>
          </a:xfrm>
          <a:prstGeom prst="chevron">
            <a:avLst/>
          </a:prstGeom>
          <a:solidFill>
            <a:srgbClr val="2D6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lecha: cheurón 21">
            <a:extLst>
              <a:ext uri="{FF2B5EF4-FFF2-40B4-BE49-F238E27FC236}">
                <a16:creationId xmlns:a16="http://schemas.microsoft.com/office/drawing/2014/main" id="{7FE9945E-D5FF-40FC-AB30-BE656E8372A9}"/>
              </a:ext>
            </a:extLst>
          </p:cNvPr>
          <p:cNvSpPr/>
          <p:nvPr/>
        </p:nvSpPr>
        <p:spPr>
          <a:xfrm>
            <a:off x="696073" y="5331323"/>
            <a:ext cx="331470" cy="270841"/>
          </a:xfrm>
          <a:prstGeom prst="chevron">
            <a:avLst/>
          </a:prstGeom>
          <a:solidFill>
            <a:srgbClr val="2D6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ángulo 16">
            <a:extLst>
              <a:ext uri="{FF2B5EF4-FFF2-40B4-BE49-F238E27FC236}">
                <a16:creationId xmlns:a16="http://schemas.microsoft.com/office/drawing/2014/main" id="{BE879A92-65AC-44E2-B561-A0FB330E16AB}"/>
              </a:ext>
            </a:extLst>
          </p:cNvPr>
          <p:cNvSpPr/>
          <p:nvPr/>
        </p:nvSpPr>
        <p:spPr>
          <a:xfrm>
            <a:off x="0" y="6368967"/>
            <a:ext cx="12192000" cy="509289"/>
          </a:xfrm>
          <a:prstGeom prst="rect">
            <a:avLst/>
          </a:prstGeom>
          <a:solidFill>
            <a:srgbClr val="E1E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adroTexto 17">
            <a:extLst>
              <a:ext uri="{FF2B5EF4-FFF2-40B4-BE49-F238E27FC236}">
                <a16:creationId xmlns:a16="http://schemas.microsoft.com/office/drawing/2014/main" id="{DAD379E9-86D0-475D-AAE2-AD9D8E5D4AE5}"/>
              </a:ext>
            </a:extLst>
          </p:cNvPr>
          <p:cNvSpPr txBox="1"/>
          <p:nvPr/>
        </p:nvSpPr>
        <p:spPr>
          <a:xfrm>
            <a:off x="8016200" y="6438963"/>
            <a:ext cx="4046299" cy="307777"/>
          </a:xfrm>
          <a:prstGeom prst="rect">
            <a:avLst/>
          </a:prstGeom>
          <a:noFill/>
        </p:spPr>
        <p:txBody>
          <a:bodyPr wrap="none" rtlCol="0">
            <a:spAutoFit/>
          </a:bodyPr>
          <a:lstStyle/>
          <a:p>
            <a:pPr algn="ctr"/>
            <a:r>
              <a:rPr lang="es-ES" sz="1400" dirty="0">
                <a:solidFill>
                  <a:schemeClr val="tx1">
                    <a:lumMod val="75000"/>
                    <a:lumOff val="25000"/>
                  </a:schemeClr>
                </a:solidFill>
                <a:latin typeface="Comfortaa" pitchFamily="2" charset="0"/>
              </a:rPr>
              <a:t>Carlos </a:t>
            </a:r>
            <a:r>
              <a:rPr lang="es-ES" sz="1400" dirty="0" err="1">
                <a:solidFill>
                  <a:schemeClr val="tx1">
                    <a:lumMod val="75000"/>
                    <a:lumOff val="25000"/>
                  </a:schemeClr>
                </a:solidFill>
                <a:latin typeface="Comfortaa" pitchFamily="2" charset="0"/>
              </a:rPr>
              <a:t>Hernandez</a:t>
            </a:r>
            <a:r>
              <a:rPr lang="es-ES" sz="1400" dirty="0">
                <a:solidFill>
                  <a:schemeClr val="tx1">
                    <a:lumMod val="75000"/>
                    <a:lumOff val="25000"/>
                  </a:schemeClr>
                </a:solidFill>
                <a:latin typeface="Comfortaa" pitchFamily="2" charset="0"/>
              </a:rPr>
              <a:t>-Olivan, </a:t>
            </a:r>
            <a:r>
              <a:rPr lang="es-ES" sz="1400" dirty="0" err="1">
                <a:solidFill>
                  <a:schemeClr val="tx1">
                    <a:lumMod val="75000"/>
                    <a:lumOff val="25000"/>
                  </a:schemeClr>
                </a:solidFill>
                <a:latin typeface="Comfortaa" pitchFamily="2" charset="0"/>
              </a:rPr>
              <a:t>Jose</a:t>
            </a:r>
            <a:r>
              <a:rPr lang="es-ES" sz="1400" dirty="0">
                <a:solidFill>
                  <a:schemeClr val="tx1">
                    <a:lumMod val="75000"/>
                    <a:lumOff val="25000"/>
                  </a:schemeClr>
                </a:solidFill>
                <a:latin typeface="Comfortaa" pitchFamily="2" charset="0"/>
              </a:rPr>
              <a:t> R. </a:t>
            </a:r>
            <a:r>
              <a:rPr lang="es-ES" sz="1400" dirty="0" err="1">
                <a:solidFill>
                  <a:schemeClr val="tx1">
                    <a:lumMod val="75000"/>
                    <a:lumOff val="25000"/>
                  </a:schemeClr>
                </a:solidFill>
                <a:latin typeface="Comfortaa" pitchFamily="2" charset="0"/>
              </a:rPr>
              <a:t>Beltran</a:t>
            </a:r>
            <a:endParaRPr lang="es-ES" sz="1400" dirty="0">
              <a:solidFill>
                <a:schemeClr val="tx1">
                  <a:lumMod val="75000"/>
                  <a:lumOff val="25000"/>
                </a:schemeClr>
              </a:solidFill>
              <a:latin typeface="Comfortaa" pitchFamily="2" charset="0"/>
            </a:endParaRPr>
          </a:p>
        </p:txBody>
      </p:sp>
      <p:pic>
        <p:nvPicPr>
          <p:cNvPr id="19" name="Picture 4" descr="Ayudas de la Universidad de Zaragoza para alumnos no residentes no  comunitarios | Información académica">
            <a:extLst>
              <a:ext uri="{FF2B5EF4-FFF2-40B4-BE49-F238E27FC236}">
                <a16:creationId xmlns:a16="http://schemas.microsoft.com/office/drawing/2014/main" id="{11566EDB-DBCF-480F-B724-B7C4BBBDD0A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6274565"/>
            <a:ext cx="1931670" cy="709888"/>
          </a:xfrm>
          <a:prstGeom prst="rect">
            <a:avLst/>
          </a:prstGeom>
          <a:noFill/>
          <a:extLst>
            <a:ext uri="{909E8E84-426E-40DD-AFC4-6F175D3DCCD1}">
              <a14:hiddenFill xmlns:a14="http://schemas.microsoft.com/office/drawing/2010/main">
                <a:solidFill>
                  <a:srgbClr val="FFFFFF"/>
                </a:solidFill>
              </a14:hiddenFill>
            </a:ext>
          </a:extLst>
        </p:spPr>
      </p:pic>
      <p:sp>
        <p:nvSpPr>
          <p:cNvPr id="23" name="CuadroTexto 22">
            <a:extLst>
              <a:ext uri="{FF2B5EF4-FFF2-40B4-BE49-F238E27FC236}">
                <a16:creationId xmlns:a16="http://schemas.microsoft.com/office/drawing/2014/main" id="{926A2F36-E6AF-4DCF-9D51-5E916E713AD9}"/>
              </a:ext>
            </a:extLst>
          </p:cNvPr>
          <p:cNvSpPr txBox="1"/>
          <p:nvPr/>
        </p:nvSpPr>
        <p:spPr>
          <a:xfrm>
            <a:off x="5220829" y="6476552"/>
            <a:ext cx="692818" cy="307777"/>
          </a:xfrm>
          <a:prstGeom prst="rect">
            <a:avLst/>
          </a:prstGeom>
          <a:noFill/>
        </p:spPr>
        <p:txBody>
          <a:bodyPr wrap="none" rtlCol="0">
            <a:spAutoFit/>
          </a:bodyPr>
          <a:lstStyle/>
          <a:p>
            <a:pPr algn="ctr"/>
            <a:r>
              <a:rPr lang="es-ES" sz="1400" dirty="0">
                <a:solidFill>
                  <a:schemeClr val="tx1">
                    <a:lumMod val="75000"/>
                    <a:lumOff val="25000"/>
                  </a:schemeClr>
                </a:solidFill>
                <a:latin typeface="Comfortaa" pitchFamily="2" charset="0"/>
              </a:rPr>
              <a:t>3 / 33</a:t>
            </a:r>
          </a:p>
        </p:txBody>
      </p:sp>
      <p:sp>
        <p:nvSpPr>
          <p:cNvPr id="16" name="CuadroTexto 15">
            <a:extLst>
              <a:ext uri="{FF2B5EF4-FFF2-40B4-BE49-F238E27FC236}">
                <a16:creationId xmlns:a16="http://schemas.microsoft.com/office/drawing/2014/main" id="{8783801A-2FFF-4301-B7E4-870D5BB902FD}"/>
              </a:ext>
            </a:extLst>
          </p:cNvPr>
          <p:cNvSpPr txBox="1"/>
          <p:nvPr/>
        </p:nvSpPr>
        <p:spPr>
          <a:xfrm>
            <a:off x="1142355" y="3463620"/>
            <a:ext cx="7555273" cy="523220"/>
          </a:xfrm>
          <a:prstGeom prst="rect">
            <a:avLst/>
          </a:prstGeom>
          <a:noFill/>
        </p:spPr>
        <p:txBody>
          <a:bodyPr wrap="none" rtlCol="0">
            <a:spAutoFit/>
          </a:bodyPr>
          <a:lstStyle/>
          <a:p>
            <a:r>
              <a:rPr lang="es-ES" sz="2800" dirty="0">
                <a:latin typeface="Comfortaa" pitchFamily="2" charset="0"/>
              </a:rPr>
              <a:t>Music </a:t>
            </a:r>
            <a:r>
              <a:rPr lang="es-ES" sz="2800" dirty="0" err="1">
                <a:latin typeface="Comfortaa" pitchFamily="2" charset="0"/>
              </a:rPr>
              <a:t>Composition</a:t>
            </a:r>
            <a:r>
              <a:rPr lang="es-ES" sz="2800" dirty="0">
                <a:latin typeface="Comfortaa" pitchFamily="2" charset="0"/>
              </a:rPr>
              <a:t> </a:t>
            </a:r>
            <a:r>
              <a:rPr lang="es-ES" sz="2800" dirty="0" err="1">
                <a:latin typeface="Comfortaa" pitchFamily="2" charset="0"/>
              </a:rPr>
              <a:t>with</a:t>
            </a:r>
            <a:r>
              <a:rPr lang="es-ES" sz="2800" dirty="0">
                <a:latin typeface="Comfortaa" pitchFamily="2" charset="0"/>
              </a:rPr>
              <a:t> Deep Learning</a:t>
            </a:r>
            <a:endParaRPr lang="en-US" sz="2800" dirty="0">
              <a:latin typeface="Comfortaa" pitchFamily="2" charset="0"/>
            </a:endParaRPr>
          </a:p>
        </p:txBody>
      </p:sp>
      <p:sp>
        <p:nvSpPr>
          <p:cNvPr id="24" name="Flecha: cheurón 23">
            <a:extLst>
              <a:ext uri="{FF2B5EF4-FFF2-40B4-BE49-F238E27FC236}">
                <a16:creationId xmlns:a16="http://schemas.microsoft.com/office/drawing/2014/main" id="{D1091CE8-12B1-4373-87FC-F4D2E6E405B0}"/>
              </a:ext>
            </a:extLst>
          </p:cNvPr>
          <p:cNvSpPr/>
          <p:nvPr/>
        </p:nvSpPr>
        <p:spPr>
          <a:xfrm>
            <a:off x="708950" y="3589809"/>
            <a:ext cx="331470" cy="270841"/>
          </a:xfrm>
          <a:prstGeom prst="chevron">
            <a:avLst/>
          </a:prstGeom>
          <a:solidFill>
            <a:srgbClr val="2D6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439250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2F3C7A6B-DF11-4A37-8803-A5FE1AAAAAA9}"/>
              </a:ext>
            </a:extLst>
          </p:cNvPr>
          <p:cNvSpPr txBox="1"/>
          <p:nvPr/>
        </p:nvSpPr>
        <p:spPr>
          <a:xfrm>
            <a:off x="1129477" y="4530454"/>
            <a:ext cx="10712004" cy="1200329"/>
          </a:xfrm>
          <a:prstGeom prst="rect">
            <a:avLst/>
          </a:prstGeom>
          <a:noFill/>
        </p:spPr>
        <p:txBody>
          <a:bodyPr wrap="square" rtlCol="0">
            <a:spAutoFit/>
          </a:bodyPr>
          <a:lstStyle/>
          <a:p>
            <a:pPr algn="just"/>
            <a:r>
              <a:rPr lang="en-US" sz="2400" dirty="0">
                <a:latin typeface="Comfortaa" pitchFamily="2" charset="0"/>
              </a:rPr>
              <a:t>Are we (researchers, developers…) designing DL models according to the music basic principles, or are we just taking models from other fields to do the music composition task?</a:t>
            </a:r>
          </a:p>
        </p:txBody>
      </p:sp>
      <p:sp>
        <p:nvSpPr>
          <p:cNvPr id="7" name="CuadroTexto 6">
            <a:extLst>
              <a:ext uri="{FF2B5EF4-FFF2-40B4-BE49-F238E27FC236}">
                <a16:creationId xmlns:a16="http://schemas.microsoft.com/office/drawing/2014/main" id="{CEED33E4-B293-4404-AB49-3421FFCBEA18}"/>
              </a:ext>
            </a:extLst>
          </p:cNvPr>
          <p:cNvSpPr txBox="1"/>
          <p:nvPr/>
        </p:nvSpPr>
        <p:spPr>
          <a:xfrm>
            <a:off x="1129476" y="3388163"/>
            <a:ext cx="10712004" cy="830997"/>
          </a:xfrm>
          <a:prstGeom prst="rect">
            <a:avLst/>
          </a:prstGeom>
          <a:noFill/>
        </p:spPr>
        <p:txBody>
          <a:bodyPr wrap="square" rtlCol="0">
            <a:spAutoFit/>
          </a:bodyPr>
          <a:lstStyle/>
          <a:p>
            <a:pPr algn="just"/>
            <a:r>
              <a:rPr lang="en-US" sz="2400" dirty="0">
                <a:latin typeface="Comfortaa" pitchFamily="2" charset="0"/>
              </a:rPr>
              <a:t>Are current evaluation methods good enough to compare and measure the creativity of the composed music?</a:t>
            </a:r>
          </a:p>
        </p:txBody>
      </p:sp>
      <p:sp>
        <p:nvSpPr>
          <p:cNvPr id="8" name="CuadroTexto 7">
            <a:extLst>
              <a:ext uri="{FF2B5EF4-FFF2-40B4-BE49-F238E27FC236}">
                <a16:creationId xmlns:a16="http://schemas.microsoft.com/office/drawing/2014/main" id="{22BAB326-CA87-4317-A306-6F3C2FCDF5E9}"/>
              </a:ext>
            </a:extLst>
          </p:cNvPr>
          <p:cNvSpPr txBox="1"/>
          <p:nvPr/>
        </p:nvSpPr>
        <p:spPr>
          <a:xfrm>
            <a:off x="1129477" y="2617704"/>
            <a:ext cx="10712004" cy="461665"/>
          </a:xfrm>
          <a:prstGeom prst="rect">
            <a:avLst/>
          </a:prstGeom>
          <a:noFill/>
        </p:spPr>
        <p:txBody>
          <a:bodyPr wrap="square" rtlCol="0">
            <a:spAutoFit/>
          </a:bodyPr>
          <a:lstStyle/>
          <a:p>
            <a:pPr algn="just"/>
            <a:r>
              <a:rPr lang="en-US" sz="2400" dirty="0">
                <a:latin typeface="Comfortaa" pitchFamily="2" charset="0"/>
              </a:rPr>
              <a:t>How much data do DL models for music generation need? </a:t>
            </a:r>
          </a:p>
        </p:txBody>
      </p:sp>
      <p:sp>
        <p:nvSpPr>
          <p:cNvPr id="9" name="CuadroTexto 8">
            <a:extLst>
              <a:ext uri="{FF2B5EF4-FFF2-40B4-BE49-F238E27FC236}">
                <a16:creationId xmlns:a16="http://schemas.microsoft.com/office/drawing/2014/main" id="{975F11DC-42D9-4DCB-A129-23F2BC4F5852}"/>
              </a:ext>
            </a:extLst>
          </p:cNvPr>
          <p:cNvSpPr txBox="1"/>
          <p:nvPr/>
        </p:nvSpPr>
        <p:spPr>
          <a:xfrm>
            <a:off x="1129477" y="1477913"/>
            <a:ext cx="10712004" cy="830997"/>
          </a:xfrm>
          <a:prstGeom prst="rect">
            <a:avLst/>
          </a:prstGeom>
          <a:noFill/>
        </p:spPr>
        <p:txBody>
          <a:bodyPr wrap="square" rtlCol="0">
            <a:spAutoFit/>
          </a:bodyPr>
          <a:lstStyle/>
          <a:p>
            <a:pPr algn="just"/>
            <a:r>
              <a:rPr lang="en-US" sz="2400" dirty="0">
                <a:latin typeface="Comfortaa" pitchFamily="2" charset="0"/>
              </a:rPr>
              <a:t>Should NNs compose music by following the same logic and process as humans do?</a:t>
            </a:r>
          </a:p>
        </p:txBody>
      </p:sp>
      <p:sp>
        <p:nvSpPr>
          <p:cNvPr id="13" name="Rectángulo 12">
            <a:extLst>
              <a:ext uri="{FF2B5EF4-FFF2-40B4-BE49-F238E27FC236}">
                <a16:creationId xmlns:a16="http://schemas.microsoft.com/office/drawing/2014/main" id="{3DB4CD38-9346-4AAA-8F26-4D59B9E6EE6C}"/>
              </a:ext>
            </a:extLst>
          </p:cNvPr>
          <p:cNvSpPr/>
          <p:nvPr/>
        </p:nvSpPr>
        <p:spPr>
          <a:xfrm>
            <a:off x="0" y="-11293"/>
            <a:ext cx="12192000" cy="1000177"/>
          </a:xfrm>
          <a:prstGeom prst="rect">
            <a:avLst/>
          </a:prstGeom>
          <a:solidFill>
            <a:srgbClr val="E1E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adroTexto 13">
            <a:extLst>
              <a:ext uri="{FF2B5EF4-FFF2-40B4-BE49-F238E27FC236}">
                <a16:creationId xmlns:a16="http://schemas.microsoft.com/office/drawing/2014/main" id="{0D166728-4C8E-4676-8F91-A3B63ED106F5}"/>
              </a:ext>
            </a:extLst>
          </p:cNvPr>
          <p:cNvSpPr txBox="1"/>
          <p:nvPr/>
        </p:nvSpPr>
        <p:spPr>
          <a:xfrm>
            <a:off x="406239" y="203615"/>
            <a:ext cx="10132221" cy="646331"/>
          </a:xfrm>
          <a:prstGeom prst="rect">
            <a:avLst/>
          </a:prstGeom>
          <a:noFill/>
        </p:spPr>
        <p:txBody>
          <a:bodyPr wrap="square">
            <a:spAutoFit/>
          </a:bodyPr>
          <a:lstStyle/>
          <a:p>
            <a:r>
              <a:rPr lang="es-ES" sz="3600" dirty="0" err="1">
                <a:latin typeface="Comfortaa" pitchFamily="2" charset="0"/>
              </a:rPr>
              <a:t>Recap</a:t>
            </a:r>
            <a:r>
              <a:rPr lang="es-ES" sz="3600" dirty="0">
                <a:latin typeface="Comfortaa" pitchFamily="2" charset="0"/>
              </a:rPr>
              <a:t>: Open </a:t>
            </a:r>
            <a:r>
              <a:rPr lang="es-ES" sz="3600" dirty="0" err="1">
                <a:latin typeface="Comfortaa" pitchFamily="2" charset="0"/>
              </a:rPr>
              <a:t>Questions</a:t>
            </a:r>
            <a:endParaRPr lang="en-US" sz="3600" dirty="0">
              <a:latin typeface="Comfortaa" pitchFamily="2" charset="0"/>
            </a:endParaRPr>
          </a:p>
        </p:txBody>
      </p:sp>
      <p:sp>
        <p:nvSpPr>
          <p:cNvPr id="16" name="Flecha: cheurón 15">
            <a:extLst>
              <a:ext uri="{FF2B5EF4-FFF2-40B4-BE49-F238E27FC236}">
                <a16:creationId xmlns:a16="http://schemas.microsoft.com/office/drawing/2014/main" id="{4C80F109-833E-4F22-96BC-C1040346A599}"/>
              </a:ext>
            </a:extLst>
          </p:cNvPr>
          <p:cNvSpPr/>
          <p:nvPr/>
        </p:nvSpPr>
        <p:spPr>
          <a:xfrm>
            <a:off x="739141" y="1529797"/>
            <a:ext cx="331470" cy="270841"/>
          </a:xfrm>
          <a:prstGeom prst="chevron">
            <a:avLst/>
          </a:prstGeom>
          <a:solidFill>
            <a:srgbClr val="2D6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lecha: cheurón 16">
            <a:extLst>
              <a:ext uri="{FF2B5EF4-FFF2-40B4-BE49-F238E27FC236}">
                <a16:creationId xmlns:a16="http://schemas.microsoft.com/office/drawing/2014/main" id="{C2AC0B5D-050A-43CD-AB1C-4C2B589FA8B5}"/>
              </a:ext>
            </a:extLst>
          </p:cNvPr>
          <p:cNvSpPr/>
          <p:nvPr/>
        </p:nvSpPr>
        <p:spPr>
          <a:xfrm>
            <a:off x="739140" y="2645758"/>
            <a:ext cx="331470" cy="270841"/>
          </a:xfrm>
          <a:prstGeom prst="chevron">
            <a:avLst/>
          </a:prstGeom>
          <a:solidFill>
            <a:srgbClr val="2D6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lecha: cheurón 17">
            <a:extLst>
              <a:ext uri="{FF2B5EF4-FFF2-40B4-BE49-F238E27FC236}">
                <a16:creationId xmlns:a16="http://schemas.microsoft.com/office/drawing/2014/main" id="{66021E34-D23F-48C6-9AE0-22C920256DBD}"/>
              </a:ext>
            </a:extLst>
          </p:cNvPr>
          <p:cNvSpPr/>
          <p:nvPr/>
        </p:nvSpPr>
        <p:spPr>
          <a:xfrm>
            <a:off x="739140" y="3438546"/>
            <a:ext cx="331470" cy="270841"/>
          </a:xfrm>
          <a:prstGeom prst="chevron">
            <a:avLst/>
          </a:prstGeom>
          <a:solidFill>
            <a:srgbClr val="2D6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Flecha: cheurón 18">
            <a:extLst>
              <a:ext uri="{FF2B5EF4-FFF2-40B4-BE49-F238E27FC236}">
                <a16:creationId xmlns:a16="http://schemas.microsoft.com/office/drawing/2014/main" id="{026F40F2-1650-42CF-B4BE-DA6CBC57361B}"/>
              </a:ext>
            </a:extLst>
          </p:cNvPr>
          <p:cNvSpPr/>
          <p:nvPr/>
        </p:nvSpPr>
        <p:spPr>
          <a:xfrm>
            <a:off x="739141" y="4649340"/>
            <a:ext cx="331470" cy="270841"/>
          </a:xfrm>
          <a:prstGeom prst="chevron">
            <a:avLst/>
          </a:prstGeom>
          <a:solidFill>
            <a:srgbClr val="2D6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ectángulo 22">
            <a:extLst>
              <a:ext uri="{FF2B5EF4-FFF2-40B4-BE49-F238E27FC236}">
                <a16:creationId xmlns:a16="http://schemas.microsoft.com/office/drawing/2014/main" id="{DF4BBD77-E525-40A7-B579-AF69B2AB7B1D}"/>
              </a:ext>
            </a:extLst>
          </p:cNvPr>
          <p:cNvSpPr/>
          <p:nvPr/>
        </p:nvSpPr>
        <p:spPr>
          <a:xfrm>
            <a:off x="0" y="6368967"/>
            <a:ext cx="12192000" cy="509289"/>
          </a:xfrm>
          <a:prstGeom prst="rect">
            <a:avLst/>
          </a:prstGeom>
          <a:solidFill>
            <a:srgbClr val="E1E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uadroTexto 23">
            <a:extLst>
              <a:ext uri="{FF2B5EF4-FFF2-40B4-BE49-F238E27FC236}">
                <a16:creationId xmlns:a16="http://schemas.microsoft.com/office/drawing/2014/main" id="{F8F29C00-A17F-42FB-B02E-DA5373B6BC3E}"/>
              </a:ext>
            </a:extLst>
          </p:cNvPr>
          <p:cNvSpPr txBox="1"/>
          <p:nvPr/>
        </p:nvSpPr>
        <p:spPr>
          <a:xfrm>
            <a:off x="8016200" y="6438963"/>
            <a:ext cx="4046299" cy="307777"/>
          </a:xfrm>
          <a:prstGeom prst="rect">
            <a:avLst/>
          </a:prstGeom>
          <a:noFill/>
        </p:spPr>
        <p:txBody>
          <a:bodyPr wrap="none" rtlCol="0">
            <a:spAutoFit/>
          </a:bodyPr>
          <a:lstStyle/>
          <a:p>
            <a:pPr algn="ctr"/>
            <a:r>
              <a:rPr lang="es-ES" sz="1400" dirty="0">
                <a:solidFill>
                  <a:schemeClr val="tx1">
                    <a:lumMod val="75000"/>
                    <a:lumOff val="25000"/>
                  </a:schemeClr>
                </a:solidFill>
                <a:latin typeface="Comfortaa" pitchFamily="2" charset="0"/>
              </a:rPr>
              <a:t>Carlos </a:t>
            </a:r>
            <a:r>
              <a:rPr lang="es-ES" sz="1400" dirty="0" err="1">
                <a:solidFill>
                  <a:schemeClr val="tx1">
                    <a:lumMod val="75000"/>
                    <a:lumOff val="25000"/>
                  </a:schemeClr>
                </a:solidFill>
                <a:latin typeface="Comfortaa" pitchFamily="2" charset="0"/>
              </a:rPr>
              <a:t>Hernandez</a:t>
            </a:r>
            <a:r>
              <a:rPr lang="es-ES" sz="1400" dirty="0">
                <a:solidFill>
                  <a:schemeClr val="tx1">
                    <a:lumMod val="75000"/>
                    <a:lumOff val="25000"/>
                  </a:schemeClr>
                </a:solidFill>
                <a:latin typeface="Comfortaa" pitchFamily="2" charset="0"/>
              </a:rPr>
              <a:t>-Olivan, </a:t>
            </a:r>
            <a:r>
              <a:rPr lang="es-ES" sz="1400" dirty="0" err="1">
                <a:solidFill>
                  <a:schemeClr val="tx1">
                    <a:lumMod val="75000"/>
                    <a:lumOff val="25000"/>
                  </a:schemeClr>
                </a:solidFill>
                <a:latin typeface="Comfortaa" pitchFamily="2" charset="0"/>
              </a:rPr>
              <a:t>Jose</a:t>
            </a:r>
            <a:r>
              <a:rPr lang="es-ES" sz="1400" dirty="0">
                <a:solidFill>
                  <a:schemeClr val="tx1">
                    <a:lumMod val="75000"/>
                    <a:lumOff val="25000"/>
                  </a:schemeClr>
                </a:solidFill>
                <a:latin typeface="Comfortaa" pitchFamily="2" charset="0"/>
              </a:rPr>
              <a:t> R. </a:t>
            </a:r>
            <a:r>
              <a:rPr lang="es-ES" sz="1400" dirty="0" err="1">
                <a:solidFill>
                  <a:schemeClr val="tx1">
                    <a:lumMod val="75000"/>
                    <a:lumOff val="25000"/>
                  </a:schemeClr>
                </a:solidFill>
                <a:latin typeface="Comfortaa" pitchFamily="2" charset="0"/>
              </a:rPr>
              <a:t>Beltran</a:t>
            </a:r>
            <a:endParaRPr lang="es-ES" sz="1400" dirty="0">
              <a:solidFill>
                <a:schemeClr val="tx1">
                  <a:lumMod val="75000"/>
                  <a:lumOff val="25000"/>
                </a:schemeClr>
              </a:solidFill>
              <a:latin typeface="Comfortaa" pitchFamily="2" charset="0"/>
            </a:endParaRPr>
          </a:p>
        </p:txBody>
      </p:sp>
      <p:pic>
        <p:nvPicPr>
          <p:cNvPr id="25" name="Picture 4" descr="Ayudas de la Universidad de Zaragoza para alumnos no residentes no  comunitarios | Información académica">
            <a:extLst>
              <a:ext uri="{FF2B5EF4-FFF2-40B4-BE49-F238E27FC236}">
                <a16:creationId xmlns:a16="http://schemas.microsoft.com/office/drawing/2014/main" id="{774CE8BF-A102-4993-B4C1-7D565238E96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6274565"/>
            <a:ext cx="1931670" cy="709888"/>
          </a:xfrm>
          <a:prstGeom prst="rect">
            <a:avLst/>
          </a:prstGeom>
          <a:noFill/>
          <a:extLst>
            <a:ext uri="{909E8E84-426E-40DD-AFC4-6F175D3DCCD1}">
              <a14:hiddenFill xmlns:a14="http://schemas.microsoft.com/office/drawing/2010/main">
                <a:solidFill>
                  <a:srgbClr val="FFFFFF"/>
                </a:solidFill>
              </a14:hiddenFill>
            </a:ext>
          </a:extLst>
        </p:spPr>
      </p:pic>
      <p:sp>
        <p:nvSpPr>
          <p:cNvPr id="26" name="CuadroTexto 25">
            <a:extLst>
              <a:ext uri="{FF2B5EF4-FFF2-40B4-BE49-F238E27FC236}">
                <a16:creationId xmlns:a16="http://schemas.microsoft.com/office/drawing/2014/main" id="{278A9C70-CA2F-4FAF-8443-881FE8515B8A}"/>
              </a:ext>
            </a:extLst>
          </p:cNvPr>
          <p:cNvSpPr txBox="1"/>
          <p:nvPr/>
        </p:nvSpPr>
        <p:spPr>
          <a:xfrm>
            <a:off x="5169533" y="6476552"/>
            <a:ext cx="795411" cy="307777"/>
          </a:xfrm>
          <a:prstGeom prst="rect">
            <a:avLst/>
          </a:prstGeom>
          <a:noFill/>
        </p:spPr>
        <p:txBody>
          <a:bodyPr wrap="none" rtlCol="0">
            <a:spAutoFit/>
          </a:bodyPr>
          <a:lstStyle/>
          <a:p>
            <a:pPr algn="ctr"/>
            <a:r>
              <a:rPr lang="es-ES" sz="1400" dirty="0">
                <a:solidFill>
                  <a:schemeClr val="tx1">
                    <a:lumMod val="75000"/>
                    <a:lumOff val="25000"/>
                  </a:schemeClr>
                </a:solidFill>
                <a:latin typeface="Comfortaa" pitchFamily="2" charset="0"/>
              </a:rPr>
              <a:t>30 / 33</a:t>
            </a:r>
          </a:p>
        </p:txBody>
      </p:sp>
    </p:spTree>
    <p:extLst>
      <p:ext uri="{BB962C8B-B14F-4D97-AF65-F5344CB8AC3E}">
        <p14:creationId xmlns:p14="http://schemas.microsoft.com/office/powerpoint/2010/main" val="1161261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8640C4A-471B-41C2-8C29-847B27F8F457}"/>
              </a:ext>
            </a:extLst>
          </p:cNvPr>
          <p:cNvSpPr/>
          <p:nvPr/>
        </p:nvSpPr>
        <p:spPr>
          <a:xfrm>
            <a:off x="0" y="-11293"/>
            <a:ext cx="12192000" cy="1000177"/>
          </a:xfrm>
          <a:prstGeom prst="rect">
            <a:avLst/>
          </a:prstGeom>
          <a:solidFill>
            <a:srgbClr val="E1E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adroTexto 2">
            <a:extLst>
              <a:ext uri="{FF2B5EF4-FFF2-40B4-BE49-F238E27FC236}">
                <a16:creationId xmlns:a16="http://schemas.microsoft.com/office/drawing/2014/main" id="{27CF361E-91A4-4F18-BE26-FE34FBF8C5D3}"/>
              </a:ext>
            </a:extLst>
          </p:cNvPr>
          <p:cNvSpPr txBox="1"/>
          <p:nvPr/>
        </p:nvSpPr>
        <p:spPr>
          <a:xfrm>
            <a:off x="406239" y="203615"/>
            <a:ext cx="4154331" cy="646331"/>
          </a:xfrm>
          <a:prstGeom prst="rect">
            <a:avLst/>
          </a:prstGeom>
          <a:noFill/>
        </p:spPr>
        <p:txBody>
          <a:bodyPr wrap="square">
            <a:spAutoFit/>
          </a:bodyPr>
          <a:lstStyle/>
          <a:p>
            <a:r>
              <a:rPr lang="es-ES" sz="3600" dirty="0" err="1">
                <a:latin typeface="Comfortaa" pitchFamily="2" charset="0"/>
              </a:rPr>
              <a:t>Survey</a:t>
            </a:r>
            <a:r>
              <a:rPr lang="es-ES" sz="3600" dirty="0">
                <a:latin typeface="Comfortaa" pitchFamily="2" charset="0"/>
              </a:rPr>
              <a:t> </a:t>
            </a:r>
            <a:r>
              <a:rPr lang="es-ES" sz="3600" dirty="0" err="1">
                <a:latin typeface="Comfortaa" pitchFamily="2" charset="0"/>
              </a:rPr>
              <a:t>Paper</a:t>
            </a:r>
            <a:endParaRPr lang="en-US" sz="3600" dirty="0">
              <a:latin typeface="Comfortaa" pitchFamily="2" charset="0"/>
            </a:endParaRPr>
          </a:p>
        </p:txBody>
      </p:sp>
      <p:sp>
        <p:nvSpPr>
          <p:cNvPr id="4" name="Rectángulo 3">
            <a:extLst>
              <a:ext uri="{FF2B5EF4-FFF2-40B4-BE49-F238E27FC236}">
                <a16:creationId xmlns:a16="http://schemas.microsoft.com/office/drawing/2014/main" id="{4328B72C-380D-4D30-9E79-3C23ECB3F8EA}"/>
              </a:ext>
            </a:extLst>
          </p:cNvPr>
          <p:cNvSpPr/>
          <p:nvPr/>
        </p:nvSpPr>
        <p:spPr>
          <a:xfrm>
            <a:off x="0" y="6368967"/>
            <a:ext cx="12192000" cy="509289"/>
          </a:xfrm>
          <a:prstGeom prst="rect">
            <a:avLst/>
          </a:prstGeom>
          <a:solidFill>
            <a:srgbClr val="E1E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DD3B6464-041B-4A2F-ADA8-BCBFB12A61DB}"/>
              </a:ext>
            </a:extLst>
          </p:cNvPr>
          <p:cNvSpPr txBox="1"/>
          <p:nvPr/>
        </p:nvSpPr>
        <p:spPr>
          <a:xfrm>
            <a:off x="8016200" y="6438963"/>
            <a:ext cx="4046299" cy="307777"/>
          </a:xfrm>
          <a:prstGeom prst="rect">
            <a:avLst/>
          </a:prstGeom>
          <a:noFill/>
        </p:spPr>
        <p:txBody>
          <a:bodyPr wrap="none" rtlCol="0">
            <a:spAutoFit/>
          </a:bodyPr>
          <a:lstStyle/>
          <a:p>
            <a:pPr algn="ctr"/>
            <a:r>
              <a:rPr lang="es-ES" sz="1400" dirty="0">
                <a:solidFill>
                  <a:schemeClr val="tx1">
                    <a:lumMod val="75000"/>
                    <a:lumOff val="25000"/>
                  </a:schemeClr>
                </a:solidFill>
                <a:latin typeface="Comfortaa" pitchFamily="2" charset="0"/>
              </a:rPr>
              <a:t>Carlos </a:t>
            </a:r>
            <a:r>
              <a:rPr lang="es-ES" sz="1400" dirty="0" err="1">
                <a:solidFill>
                  <a:schemeClr val="tx1">
                    <a:lumMod val="75000"/>
                    <a:lumOff val="25000"/>
                  </a:schemeClr>
                </a:solidFill>
                <a:latin typeface="Comfortaa" pitchFamily="2" charset="0"/>
              </a:rPr>
              <a:t>Hernandez</a:t>
            </a:r>
            <a:r>
              <a:rPr lang="es-ES" sz="1400" dirty="0">
                <a:solidFill>
                  <a:schemeClr val="tx1">
                    <a:lumMod val="75000"/>
                    <a:lumOff val="25000"/>
                  </a:schemeClr>
                </a:solidFill>
                <a:latin typeface="Comfortaa" pitchFamily="2" charset="0"/>
              </a:rPr>
              <a:t>-Olivan, </a:t>
            </a:r>
            <a:r>
              <a:rPr lang="es-ES" sz="1400" dirty="0" err="1">
                <a:solidFill>
                  <a:schemeClr val="tx1">
                    <a:lumMod val="75000"/>
                    <a:lumOff val="25000"/>
                  </a:schemeClr>
                </a:solidFill>
                <a:latin typeface="Comfortaa" pitchFamily="2" charset="0"/>
              </a:rPr>
              <a:t>Jose</a:t>
            </a:r>
            <a:r>
              <a:rPr lang="es-ES" sz="1400" dirty="0">
                <a:solidFill>
                  <a:schemeClr val="tx1">
                    <a:lumMod val="75000"/>
                    <a:lumOff val="25000"/>
                  </a:schemeClr>
                </a:solidFill>
                <a:latin typeface="Comfortaa" pitchFamily="2" charset="0"/>
              </a:rPr>
              <a:t> R. </a:t>
            </a:r>
            <a:r>
              <a:rPr lang="es-ES" sz="1400" dirty="0" err="1">
                <a:solidFill>
                  <a:schemeClr val="tx1">
                    <a:lumMod val="75000"/>
                    <a:lumOff val="25000"/>
                  </a:schemeClr>
                </a:solidFill>
                <a:latin typeface="Comfortaa" pitchFamily="2" charset="0"/>
              </a:rPr>
              <a:t>Beltran</a:t>
            </a:r>
            <a:endParaRPr lang="es-ES" sz="1400" dirty="0">
              <a:solidFill>
                <a:schemeClr val="tx1">
                  <a:lumMod val="75000"/>
                  <a:lumOff val="25000"/>
                </a:schemeClr>
              </a:solidFill>
              <a:latin typeface="Comfortaa" pitchFamily="2" charset="0"/>
            </a:endParaRPr>
          </a:p>
        </p:txBody>
      </p:sp>
      <p:pic>
        <p:nvPicPr>
          <p:cNvPr id="6" name="Picture 4" descr="Ayudas de la Universidad de Zaragoza para alumnos no residentes no  comunitarios | Información académica">
            <a:extLst>
              <a:ext uri="{FF2B5EF4-FFF2-40B4-BE49-F238E27FC236}">
                <a16:creationId xmlns:a16="http://schemas.microsoft.com/office/drawing/2014/main" id="{B347C0BD-A62C-459C-87C2-AEF7375D4D8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6274565"/>
            <a:ext cx="1931670" cy="70988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78891317-CD4B-4711-B6E8-43BB36AAFDCE}"/>
              </a:ext>
            </a:extLst>
          </p:cNvPr>
          <p:cNvSpPr txBox="1"/>
          <p:nvPr/>
        </p:nvSpPr>
        <p:spPr>
          <a:xfrm>
            <a:off x="5187165" y="6476552"/>
            <a:ext cx="760144" cy="307777"/>
          </a:xfrm>
          <a:prstGeom prst="rect">
            <a:avLst/>
          </a:prstGeom>
          <a:noFill/>
        </p:spPr>
        <p:txBody>
          <a:bodyPr wrap="none" rtlCol="0">
            <a:spAutoFit/>
          </a:bodyPr>
          <a:lstStyle/>
          <a:p>
            <a:pPr algn="ctr"/>
            <a:r>
              <a:rPr lang="es-ES" sz="1400" dirty="0">
                <a:solidFill>
                  <a:schemeClr val="tx1">
                    <a:lumMod val="75000"/>
                    <a:lumOff val="25000"/>
                  </a:schemeClr>
                </a:solidFill>
                <a:latin typeface="Comfortaa" pitchFamily="2" charset="0"/>
              </a:rPr>
              <a:t>31 / 33</a:t>
            </a:r>
          </a:p>
        </p:txBody>
      </p:sp>
      <p:sp>
        <p:nvSpPr>
          <p:cNvPr id="10" name="CuadroTexto 9">
            <a:extLst>
              <a:ext uri="{FF2B5EF4-FFF2-40B4-BE49-F238E27FC236}">
                <a16:creationId xmlns:a16="http://schemas.microsoft.com/office/drawing/2014/main" id="{43249A53-0223-488A-B16E-A3913F36E13B}"/>
              </a:ext>
            </a:extLst>
          </p:cNvPr>
          <p:cNvSpPr txBox="1"/>
          <p:nvPr/>
        </p:nvSpPr>
        <p:spPr>
          <a:xfrm>
            <a:off x="1125598" y="4847314"/>
            <a:ext cx="4166326" cy="646331"/>
          </a:xfrm>
          <a:prstGeom prst="rect">
            <a:avLst/>
          </a:prstGeom>
          <a:noFill/>
        </p:spPr>
        <p:txBody>
          <a:bodyPr wrap="square">
            <a:spAutoFit/>
          </a:bodyPr>
          <a:lstStyle/>
          <a:p>
            <a:r>
              <a:rPr lang="en-US" dirty="0">
                <a:latin typeface="Comfortaa" pitchFamily="2" charset="0"/>
                <a:hlinkClick r:id="rId3"/>
              </a:rPr>
              <a:t>https://github.com/carlosholivan/DeepLearningMusicGeneration</a:t>
            </a:r>
            <a:endParaRPr lang="en-US" dirty="0">
              <a:latin typeface="Comfortaa" pitchFamily="2" charset="0"/>
            </a:endParaRPr>
          </a:p>
        </p:txBody>
      </p:sp>
      <p:pic>
        <p:nvPicPr>
          <p:cNvPr id="11" name="Picture 2" descr="Logotipo de github - Iconos gratis de redes sociales">
            <a:extLst>
              <a:ext uri="{FF2B5EF4-FFF2-40B4-BE49-F238E27FC236}">
                <a16:creationId xmlns:a16="http://schemas.microsoft.com/office/drawing/2014/main" id="{7B67B26E-3341-4A30-ABAD-2CC5C3E9AD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623" y="4894374"/>
            <a:ext cx="552212" cy="552212"/>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hlinkClick r:id="rId5"/>
            <a:extLst>
              <a:ext uri="{FF2B5EF4-FFF2-40B4-BE49-F238E27FC236}">
                <a16:creationId xmlns:a16="http://schemas.microsoft.com/office/drawing/2014/main" id="{05D9560A-9C91-4065-85C0-849EBCA4720F}"/>
              </a:ext>
            </a:extLst>
          </p:cNvPr>
          <p:cNvSpPr txBox="1"/>
          <p:nvPr/>
        </p:nvSpPr>
        <p:spPr>
          <a:xfrm>
            <a:off x="374525" y="4091402"/>
            <a:ext cx="5205891" cy="369332"/>
          </a:xfrm>
          <a:prstGeom prst="rect">
            <a:avLst/>
          </a:prstGeom>
          <a:noFill/>
        </p:spPr>
        <p:txBody>
          <a:bodyPr wrap="square">
            <a:spAutoFit/>
          </a:bodyPr>
          <a:lstStyle/>
          <a:p>
            <a:r>
              <a:rPr lang="en-US" dirty="0">
                <a:latin typeface="Comfortaa" pitchFamily="2" charset="0"/>
                <a:hlinkClick r:id="rId5"/>
              </a:rPr>
              <a:t>https://hacker-news.news/post/28353358</a:t>
            </a:r>
            <a:endParaRPr lang="en-US" dirty="0">
              <a:latin typeface="Comfortaa" pitchFamily="2" charset="0"/>
            </a:endParaRPr>
          </a:p>
        </p:txBody>
      </p:sp>
      <p:sp>
        <p:nvSpPr>
          <p:cNvPr id="14" name="CuadroTexto 13">
            <a:extLst>
              <a:ext uri="{FF2B5EF4-FFF2-40B4-BE49-F238E27FC236}">
                <a16:creationId xmlns:a16="http://schemas.microsoft.com/office/drawing/2014/main" id="{0E9903B8-C922-458A-8BFF-BFE9037D8F4D}"/>
              </a:ext>
            </a:extLst>
          </p:cNvPr>
          <p:cNvSpPr txBox="1"/>
          <p:nvPr/>
        </p:nvSpPr>
        <p:spPr>
          <a:xfrm>
            <a:off x="6827828" y="5860697"/>
            <a:ext cx="4062849" cy="369332"/>
          </a:xfrm>
          <a:prstGeom prst="rect">
            <a:avLst/>
          </a:prstGeom>
          <a:noFill/>
        </p:spPr>
        <p:txBody>
          <a:bodyPr wrap="square">
            <a:spAutoFit/>
          </a:bodyPr>
          <a:lstStyle/>
          <a:p>
            <a:r>
              <a:rPr lang="en-US" dirty="0">
                <a:latin typeface="Comfortaa" pitchFamily="2" charset="0"/>
                <a:hlinkClick r:id="rId6"/>
              </a:rPr>
              <a:t>https://arxiv.org/abs/2108.12290</a:t>
            </a:r>
            <a:endParaRPr lang="en-US" dirty="0">
              <a:latin typeface="Comfortaa" pitchFamily="2" charset="0"/>
            </a:endParaRPr>
          </a:p>
        </p:txBody>
      </p:sp>
      <p:pic>
        <p:nvPicPr>
          <p:cNvPr id="16" name="Imagen 15">
            <a:extLst>
              <a:ext uri="{FF2B5EF4-FFF2-40B4-BE49-F238E27FC236}">
                <a16:creationId xmlns:a16="http://schemas.microsoft.com/office/drawing/2014/main" id="{6A08D0EB-32DE-43DA-A68A-0CE919F43266}"/>
              </a:ext>
            </a:extLst>
          </p:cNvPr>
          <p:cNvPicPr>
            <a:picLocks noChangeAspect="1"/>
          </p:cNvPicPr>
          <p:nvPr/>
        </p:nvPicPr>
        <p:blipFill>
          <a:blip r:embed="rId7"/>
          <a:stretch>
            <a:fillRect/>
          </a:stretch>
        </p:blipFill>
        <p:spPr>
          <a:xfrm>
            <a:off x="406239" y="2175166"/>
            <a:ext cx="4536892" cy="1663245"/>
          </a:xfrm>
          <a:prstGeom prst="rect">
            <a:avLst/>
          </a:prstGeom>
        </p:spPr>
      </p:pic>
      <p:pic>
        <p:nvPicPr>
          <p:cNvPr id="20" name="Imagen 19">
            <a:extLst>
              <a:ext uri="{FF2B5EF4-FFF2-40B4-BE49-F238E27FC236}">
                <a16:creationId xmlns:a16="http://schemas.microsoft.com/office/drawing/2014/main" id="{2D54288C-8418-4614-A315-EFEA32E7DED2}"/>
              </a:ext>
            </a:extLst>
          </p:cNvPr>
          <p:cNvPicPr>
            <a:picLocks noChangeAspect="1"/>
          </p:cNvPicPr>
          <p:nvPr/>
        </p:nvPicPr>
        <p:blipFill>
          <a:blip r:embed="rId8"/>
          <a:stretch>
            <a:fillRect/>
          </a:stretch>
        </p:blipFill>
        <p:spPr>
          <a:xfrm>
            <a:off x="5740179" y="2175166"/>
            <a:ext cx="6077296" cy="3591129"/>
          </a:xfrm>
          <a:prstGeom prst="rect">
            <a:avLst/>
          </a:prstGeom>
        </p:spPr>
      </p:pic>
      <p:sp>
        <p:nvSpPr>
          <p:cNvPr id="8" name="Rectangle 1">
            <a:extLst>
              <a:ext uri="{FF2B5EF4-FFF2-40B4-BE49-F238E27FC236}">
                <a16:creationId xmlns:a16="http://schemas.microsoft.com/office/drawing/2014/main" id="{63D3B583-F79C-4B15-B562-BB6B7AD0A110}"/>
              </a:ext>
            </a:extLst>
          </p:cNvPr>
          <p:cNvSpPr>
            <a:spLocks noChangeArrowheads="1"/>
          </p:cNvSpPr>
          <p:nvPr/>
        </p:nvSpPr>
        <p:spPr bwMode="auto">
          <a:xfrm>
            <a:off x="965835" y="1208821"/>
            <a:ext cx="1085066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chemeClr val="tx1"/>
                </a:solidFill>
                <a:effectLst/>
                <a:latin typeface="Comfortaa" pitchFamily="2" charset="0"/>
              </a:rPr>
              <a:t>Accepted as a book chapter in “Advances in Speech and Music Technology: Computational Aspects and Applications” of Springer book series “Signal and Communication Technology”.</a:t>
            </a:r>
          </a:p>
        </p:txBody>
      </p:sp>
      <p:pic>
        <p:nvPicPr>
          <p:cNvPr id="13" name="Imagen 12">
            <a:extLst>
              <a:ext uri="{FF2B5EF4-FFF2-40B4-BE49-F238E27FC236}">
                <a16:creationId xmlns:a16="http://schemas.microsoft.com/office/drawing/2014/main" id="{2DAB4037-C580-4212-87C7-7E5BD3C50A21}"/>
              </a:ext>
            </a:extLst>
          </p:cNvPr>
          <p:cNvPicPr>
            <a:picLocks noChangeAspect="1"/>
          </p:cNvPicPr>
          <p:nvPr/>
        </p:nvPicPr>
        <p:blipFill rotWithShape="1">
          <a:blip r:embed="rId9"/>
          <a:srcRect l="19429" t="11319" r="22629" b="30661"/>
          <a:stretch/>
        </p:blipFill>
        <p:spPr>
          <a:xfrm>
            <a:off x="560904" y="1225398"/>
            <a:ext cx="404931" cy="405468"/>
          </a:xfrm>
          <a:prstGeom prst="rect">
            <a:avLst/>
          </a:prstGeom>
        </p:spPr>
      </p:pic>
    </p:spTree>
    <p:extLst>
      <p:ext uri="{BB962C8B-B14F-4D97-AF65-F5344CB8AC3E}">
        <p14:creationId xmlns:p14="http://schemas.microsoft.com/office/powerpoint/2010/main" val="38076042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286C6E9C-45B4-4B8F-8A23-0F0B4BC9BF8A}"/>
              </a:ext>
            </a:extLst>
          </p:cNvPr>
          <p:cNvSpPr txBox="1"/>
          <p:nvPr/>
        </p:nvSpPr>
        <p:spPr>
          <a:xfrm>
            <a:off x="1129476" y="3280045"/>
            <a:ext cx="10438233" cy="954107"/>
          </a:xfrm>
          <a:prstGeom prst="rect">
            <a:avLst/>
          </a:prstGeom>
          <a:noFill/>
        </p:spPr>
        <p:txBody>
          <a:bodyPr wrap="square" rtlCol="0">
            <a:spAutoFit/>
          </a:bodyPr>
          <a:lstStyle/>
          <a:p>
            <a:pPr algn="just"/>
            <a:r>
              <a:rPr lang="es-ES" sz="2800" dirty="0" err="1">
                <a:latin typeface="Comfortaa" pitchFamily="2" charset="0"/>
              </a:rPr>
              <a:t>Thanks</a:t>
            </a:r>
            <a:r>
              <a:rPr lang="es-ES" sz="2800" dirty="0">
                <a:latin typeface="Comfortaa" pitchFamily="2" charset="0"/>
              </a:rPr>
              <a:t> to Jürgen </a:t>
            </a:r>
            <a:r>
              <a:rPr lang="es-ES" sz="2800" dirty="0" err="1">
                <a:latin typeface="Comfortaa" pitchFamily="2" charset="0"/>
              </a:rPr>
              <a:t>Schmidhuber</a:t>
            </a:r>
            <a:r>
              <a:rPr lang="es-ES" sz="2800" dirty="0">
                <a:latin typeface="Comfortaa" pitchFamily="2" charset="0"/>
              </a:rPr>
              <a:t> for </a:t>
            </a:r>
            <a:r>
              <a:rPr lang="es-ES" sz="2800" dirty="0" err="1">
                <a:latin typeface="Comfortaa" pitchFamily="2" charset="0"/>
              </a:rPr>
              <a:t>his</a:t>
            </a:r>
            <a:r>
              <a:rPr lang="es-ES" sz="2800" dirty="0">
                <a:latin typeface="Comfortaa" pitchFamily="2" charset="0"/>
              </a:rPr>
              <a:t> </a:t>
            </a:r>
            <a:r>
              <a:rPr lang="es-ES" sz="2800" dirty="0" err="1">
                <a:latin typeface="Comfortaa" pitchFamily="2" charset="0"/>
              </a:rPr>
              <a:t>recommendations</a:t>
            </a:r>
            <a:endParaRPr lang="en-US" sz="2800" dirty="0">
              <a:latin typeface="Comfortaa" pitchFamily="2" charset="0"/>
            </a:endParaRPr>
          </a:p>
        </p:txBody>
      </p:sp>
      <p:sp>
        <p:nvSpPr>
          <p:cNvPr id="16" name="CuadroTexto 15">
            <a:extLst>
              <a:ext uri="{FF2B5EF4-FFF2-40B4-BE49-F238E27FC236}">
                <a16:creationId xmlns:a16="http://schemas.microsoft.com/office/drawing/2014/main" id="{D492806F-26E7-48AE-B741-5B119E9586B3}"/>
              </a:ext>
            </a:extLst>
          </p:cNvPr>
          <p:cNvSpPr txBox="1"/>
          <p:nvPr/>
        </p:nvSpPr>
        <p:spPr>
          <a:xfrm>
            <a:off x="1129478" y="638176"/>
            <a:ext cx="5117086" cy="646331"/>
          </a:xfrm>
          <a:prstGeom prst="rect">
            <a:avLst/>
          </a:prstGeom>
          <a:noFill/>
        </p:spPr>
        <p:txBody>
          <a:bodyPr wrap="square">
            <a:spAutoFit/>
          </a:bodyPr>
          <a:lstStyle/>
          <a:p>
            <a:r>
              <a:rPr lang="en-US" sz="3600" dirty="0">
                <a:solidFill>
                  <a:srgbClr val="3D8F8D"/>
                </a:solidFill>
                <a:latin typeface="Comfortaa" pitchFamily="2" charset="0"/>
              </a:rPr>
              <a:t>Acknowledgements</a:t>
            </a:r>
          </a:p>
        </p:txBody>
      </p:sp>
      <p:sp>
        <p:nvSpPr>
          <p:cNvPr id="7" name="Rectángulo 6">
            <a:extLst>
              <a:ext uri="{FF2B5EF4-FFF2-40B4-BE49-F238E27FC236}">
                <a16:creationId xmlns:a16="http://schemas.microsoft.com/office/drawing/2014/main" id="{6DF880A4-5918-41D7-A74A-582DB65810F1}"/>
              </a:ext>
            </a:extLst>
          </p:cNvPr>
          <p:cNvSpPr/>
          <p:nvPr/>
        </p:nvSpPr>
        <p:spPr>
          <a:xfrm>
            <a:off x="0" y="6368967"/>
            <a:ext cx="12192000" cy="509289"/>
          </a:xfrm>
          <a:prstGeom prst="rect">
            <a:avLst/>
          </a:prstGeom>
          <a:solidFill>
            <a:srgbClr val="E1E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adroTexto 7">
            <a:extLst>
              <a:ext uri="{FF2B5EF4-FFF2-40B4-BE49-F238E27FC236}">
                <a16:creationId xmlns:a16="http://schemas.microsoft.com/office/drawing/2014/main" id="{816BB4B7-EC89-44D1-908C-627A730BFDFC}"/>
              </a:ext>
            </a:extLst>
          </p:cNvPr>
          <p:cNvSpPr txBox="1"/>
          <p:nvPr/>
        </p:nvSpPr>
        <p:spPr>
          <a:xfrm>
            <a:off x="8016200" y="6438963"/>
            <a:ext cx="4046299" cy="307777"/>
          </a:xfrm>
          <a:prstGeom prst="rect">
            <a:avLst/>
          </a:prstGeom>
          <a:noFill/>
        </p:spPr>
        <p:txBody>
          <a:bodyPr wrap="none" rtlCol="0">
            <a:spAutoFit/>
          </a:bodyPr>
          <a:lstStyle/>
          <a:p>
            <a:pPr algn="ctr"/>
            <a:r>
              <a:rPr lang="es-ES" sz="1400" dirty="0">
                <a:solidFill>
                  <a:schemeClr val="tx1">
                    <a:lumMod val="75000"/>
                    <a:lumOff val="25000"/>
                  </a:schemeClr>
                </a:solidFill>
                <a:latin typeface="Comfortaa" pitchFamily="2" charset="0"/>
              </a:rPr>
              <a:t>Carlos </a:t>
            </a:r>
            <a:r>
              <a:rPr lang="es-ES" sz="1400" dirty="0" err="1">
                <a:solidFill>
                  <a:schemeClr val="tx1">
                    <a:lumMod val="75000"/>
                    <a:lumOff val="25000"/>
                  </a:schemeClr>
                </a:solidFill>
                <a:latin typeface="Comfortaa" pitchFamily="2" charset="0"/>
              </a:rPr>
              <a:t>Hernandez</a:t>
            </a:r>
            <a:r>
              <a:rPr lang="es-ES" sz="1400" dirty="0">
                <a:solidFill>
                  <a:schemeClr val="tx1">
                    <a:lumMod val="75000"/>
                    <a:lumOff val="25000"/>
                  </a:schemeClr>
                </a:solidFill>
                <a:latin typeface="Comfortaa" pitchFamily="2" charset="0"/>
              </a:rPr>
              <a:t>-Olivan, </a:t>
            </a:r>
            <a:r>
              <a:rPr lang="es-ES" sz="1400" dirty="0" err="1">
                <a:solidFill>
                  <a:schemeClr val="tx1">
                    <a:lumMod val="75000"/>
                    <a:lumOff val="25000"/>
                  </a:schemeClr>
                </a:solidFill>
                <a:latin typeface="Comfortaa" pitchFamily="2" charset="0"/>
              </a:rPr>
              <a:t>Jose</a:t>
            </a:r>
            <a:r>
              <a:rPr lang="es-ES" sz="1400" dirty="0">
                <a:solidFill>
                  <a:schemeClr val="tx1">
                    <a:lumMod val="75000"/>
                    <a:lumOff val="25000"/>
                  </a:schemeClr>
                </a:solidFill>
                <a:latin typeface="Comfortaa" pitchFamily="2" charset="0"/>
              </a:rPr>
              <a:t> R. </a:t>
            </a:r>
            <a:r>
              <a:rPr lang="es-ES" sz="1400" dirty="0" err="1">
                <a:solidFill>
                  <a:schemeClr val="tx1">
                    <a:lumMod val="75000"/>
                    <a:lumOff val="25000"/>
                  </a:schemeClr>
                </a:solidFill>
                <a:latin typeface="Comfortaa" pitchFamily="2" charset="0"/>
              </a:rPr>
              <a:t>Beltran</a:t>
            </a:r>
            <a:endParaRPr lang="es-ES" sz="1400" dirty="0">
              <a:solidFill>
                <a:schemeClr val="tx1">
                  <a:lumMod val="75000"/>
                  <a:lumOff val="25000"/>
                </a:schemeClr>
              </a:solidFill>
              <a:latin typeface="Comfortaa" pitchFamily="2" charset="0"/>
            </a:endParaRPr>
          </a:p>
        </p:txBody>
      </p:sp>
      <p:pic>
        <p:nvPicPr>
          <p:cNvPr id="10" name="Picture 4" descr="Ayudas de la Universidad de Zaragoza para alumnos no residentes no  comunitarios | Información académica">
            <a:extLst>
              <a:ext uri="{FF2B5EF4-FFF2-40B4-BE49-F238E27FC236}">
                <a16:creationId xmlns:a16="http://schemas.microsoft.com/office/drawing/2014/main" id="{37566D19-B41E-44A7-9302-3145D538AB3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6274565"/>
            <a:ext cx="1931670" cy="709888"/>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46CC1941-1F63-460A-8044-0E2D5342DCB8}"/>
              </a:ext>
            </a:extLst>
          </p:cNvPr>
          <p:cNvSpPr txBox="1"/>
          <p:nvPr/>
        </p:nvSpPr>
        <p:spPr>
          <a:xfrm>
            <a:off x="5168731" y="6476552"/>
            <a:ext cx="797014" cy="307777"/>
          </a:xfrm>
          <a:prstGeom prst="rect">
            <a:avLst/>
          </a:prstGeom>
          <a:noFill/>
        </p:spPr>
        <p:txBody>
          <a:bodyPr wrap="none" rtlCol="0">
            <a:spAutoFit/>
          </a:bodyPr>
          <a:lstStyle/>
          <a:p>
            <a:pPr algn="ctr"/>
            <a:r>
              <a:rPr lang="es-ES" sz="1400" dirty="0">
                <a:solidFill>
                  <a:schemeClr val="tx1">
                    <a:lumMod val="75000"/>
                    <a:lumOff val="25000"/>
                  </a:schemeClr>
                </a:solidFill>
                <a:latin typeface="Comfortaa" pitchFamily="2" charset="0"/>
              </a:rPr>
              <a:t>32 / 33</a:t>
            </a:r>
          </a:p>
        </p:txBody>
      </p:sp>
      <p:sp>
        <p:nvSpPr>
          <p:cNvPr id="14" name="CuadroTexto 13">
            <a:extLst>
              <a:ext uri="{FF2B5EF4-FFF2-40B4-BE49-F238E27FC236}">
                <a16:creationId xmlns:a16="http://schemas.microsoft.com/office/drawing/2014/main" id="{AE9EC584-16EB-470C-9F14-1A00C1A02E49}"/>
              </a:ext>
            </a:extLst>
          </p:cNvPr>
          <p:cNvSpPr txBox="1"/>
          <p:nvPr/>
        </p:nvSpPr>
        <p:spPr>
          <a:xfrm>
            <a:off x="1129476" y="1792439"/>
            <a:ext cx="10438233" cy="954107"/>
          </a:xfrm>
          <a:prstGeom prst="rect">
            <a:avLst/>
          </a:prstGeom>
          <a:noFill/>
        </p:spPr>
        <p:txBody>
          <a:bodyPr wrap="square" rtlCol="0">
            <a:spAutoFit/>
          </a:bodyPr>
          <a:lstStyle/>
          <a:p>
            <a:pPr algn="just"/>
            <a:r>
              <a:rPr lang="en-US" sz="2800" dirty="0">
                <a:latin typeface="Comfortaa" pitchFamily="2" charset="0"/>
              </a:rPr>
              <a:t>Spanish Science, Innovation and University Ministry </a:t>
            </a:r>
            <a:r>
              <a:rPr lang="en-US" sz="2800" dirty="0" err="1">
                <a:latin typeface="Comfortaa" pitchFamily="2" charset="0"/>
              </a:rPr>
              <a:t>Aragonese</a:t>
            </a:r>
            <a:r>
              <a:rPr lang="en-US" sz="2800" dirty="0">
                <a:latin typeface="Comfortaa" pitchFamily="2" charset="0"/>
              </a:rPr>
              <a:t> Government - </a:t>
            </a:r>
            <a:r>
              <a:rPr lang="en-US" sz="2800" dirty="0" err="1">
                <a:latin typeface="Comfortaa" pitchFamily="2" charset="0"/>
              </a:rPr>
              <a:t>AffectiveLab</a:t>
            </a:r>
            <a:endParaRPr lang="en-US" sz="2800" dirty="0">
              <a:latin typeface="Comfortaa" pitchFamily="2" charset="0"/>
            </a:endParaRPr>
          </a:p>
        </p:txBody>
      </p:sp>
      <p:sp>
        <p:nvSpPr>
          <p:cNvPr id="11" name="Flecha: cheurón 10">
            <a:extLst>
              <a:ext uri="{FF2B5EF4-FFF2-40B4-BE49-F238E27FC236}">
                <a16:creationId xmlns:a16="http://schemas.microsoft.com/office/drawing/2014/main" id="{8E9D4D4B-6C71-4FC3-89CC-EC67A7128822}"/>
              </a:ext>
            </a:extLst>
          </p:cNvPr>
          <p:cNvSpPr/>
          <p:nvPr/>
        </p:nvSpPr>
        <p:spPr>
          <a:xfrm>
            <a:off x="634365" y="1930299"/>
            <a:ext cx="331470" cy="270841"/>
          </a:xfrm>
          <a:prstGeom prst="chevron">
            <a:avLst/>
          </a:prstGeom>
          <a:solidFill>
            <a:srgbClr val="2D6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lecha: cheurón 14">
            <a:extLst>
              <a:ext uri="{FF2B5EF4-FFF2-40B4-BE49-F238E27FC236}">
                <a16:creationId xmlns:a16="http://schemas.microsoft.com/office/drawing/2014/main" id="{81EE4CA4-54F7-4A85-A137-76FD5D36965D}"/>
              </a:ext>
            </a:extLst>
          </p:cNvPr>
          <p:cNvSpPr/>
          <p:nvPr/>
        </p:nvSpPr>
        <p:spPr>
          <a:xfrm>
            <a:off x="634365" y="3398786"/>
            <a:ext cx="331470" cy="270841"/>
          </a:xfrm>
          <a:prstGeom prst="chevron">
            <a:avLst/>
          </a:prstGeom>
          <a:solidFill>
            <a:srgbClr val="2D6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uadroTexto 16">
            <a:extLst>
              <a:ext uri="{FF2B5EF4-FFF2-40B4-BE49-F238E27FC236}">
                <a16:creationId xmlns:a16="http://schemas.microsoft.com/office/drawing/2014/main" id="{055A716A-2AB2-4057-BDA9-6A1CCE45B7A5}"/>
              </a:ext>
            </a:extLst>
          </p:cNvPr>
          <p:cNvSpPr txBox="1"/>
          <p:nvPr/>
        </p:nvSpPr>
        <p:spPr>
          <a:xfrm>
            <a:off x="4014924" y="5877340"/>
            <a:ext cx="8047575" cy="338554"/>
          </a:xfrm>
          <a:prstGeom prst="rect">
            <a:avLst/>
          </a:prstGeom>
          <a:noFill/>
        </p:spPr>
        <p:txBody>
          <a:bodyPr wrap="square" rtlCol="0">
            <a:spAutoFit/>
          </a:bodyPr>
          <a:lstStyle/>
          <a:p>
            <a:pPr algn="just"/>
            <a:r>
              <a:rPr lang="es-ES" sz="1600" dirty="0" err="1">
                <a:latin typeface="Comfortaa" pitchFamily="2" charset="0"/>
              </a:rPr>
              <a:t>Some</a:t>
            </a:r>
            <a:r>
              <a:rPr lang="es-ES" sz="1600" dirty="0">
                <a:latin typeface="Comfortaa" pitchFamily="2" charset="0"/>
              </a:rPr>
              <a:t> </a:t>
            </a:r>
            <a:r>
              <a:rPr lang="es-ES" sz="1600" dirty="0" err="1">
                <a:latin typeface="Comfortaa" pitchFamily="2" charset="0"/>
              </a:rPr>
              <a:t>images</a:t>
            </a:r>
            <a:r>
              <a:rPr lang="es-ES" sz="1600" dirty="0">
                <a:latin typeface="Comfortaa" pitchFamily="2" charset="0"/>
              </a:rPr>
              <a:t> of </a:t>
            </a:r>
            <a:r>
              <a:rPr lang="es-ES" sz="1600" dirty="0" err="1">
                <a:latin typeface="Comfortaa" pitchFamily="2" charset="0"/>
              </a:rPr>
              <a:t>this</a:t>
            </a:r>
            <a:r>
              <a:rPr lang="es-ES" sz="1600" dirty="0">
                <a:latin typeface="Comfortaa" pitchFamily="2" charset="0"/>
              </a:rPr>
              <a:t> </a:t>
            </a:r>
            <a:r>
              <a:rPr lang="es-ES" sz="1600" dirty="0" err="1">
                <a:latin typeface="Comfortaa" pitchFamily="2" charset="0"/>
              </a:rPr>
              <a:t>presentation</a:t>
            </a:r>
            <a:r>
              <a:rPr lang="es-ES" sz="1600" dirty="0">
                <a:latin typeface="Comfortaa" pitchFamily="2" charset="0"/>
              </a:rPr>
              <a:t> have </a:t>
            </a:r>
            <a:r>
              <a:rPr lang="es-ES" sz="1600" dirty="0" err="1">
                <a:latin typeface="Comfortaa" pitchFamily="2" charset="0"/>
              </a:rPr>
              <a:t>been</a:t>
            </a:r>
            <a:r>
              <a:rPr lang="es-ES" sz="1600" dirty="0">
                <a:latin typeface="Comfortaa" pitchFamily="2" charset="0"/>
              </a:rPr>
              <a:t> </a:t>
            </a:r>
            <a:r>
              <a:rPr lang="es-ES" sz="1600" dirty="0" err="1">
                <a:latin typeface="Comfortaa" pitchFamily="2" charset="0"/>
              </a:rPr>
              <a:t>taken</a:t>
            </a:r>
            <a:r>
              <a:rPr lang="es-ES" sz="1600" dirty="0">
                <a:latin typeface="Comfortaa" pitchFamily="2" charset="0"/>
              </a:rPr>
              <a:t> </a:t>
            </a:r>
            <a:r>
              <a:rPr lang="es-ES" sz="1600" dirty="0" err="1">
                <a:latin typeface="Comfortaa" pitchFamily="2" charset="0"/>
              </a:rPr>
              <a:t>from</a:t>
            </a:r>
            <a:r>
              <a:rPr lang="es-ES" sz="1600" dirty="0">
                <a:latin typeface="Comfortaa" pitchFamily="2" charset="0"/>
              </a:rPr>
              <a:t> the </a:t>
            </a:r>
            <a:r>
              <a:rPr lang="es-ES" sz="1600" dirty="0" err="1">
                <a:latin typeface="Comfortaa" pitchFamily="2" charset="0"/>
              </a:rPr>
              <a:t>Noun</a:t>
            </a:r>
            <a:r>
              <a:rPr lang="es-ES" sz="1600" dirty="0">
                <a:latin typeface="Comfortaa" pitchFamily="2" charset="0"/>
              </a:rPr>
              <a:t> Project</a:t>
            </a:r>
            <a:endParaRPr lang="en-US" sz="1600" dirty="0">
              <a:latin typeface="Comfortaa" pitchFamily="2" charset="0"/>
            </a:endParaRPr>
          </a:p>
        </p:txBody>
      </p:sp>
    </p:spTree>
    <p:extLst>
      <p:ext uri="{BB962C8B-B14F-4D97-AF65-F5344CB8AC3E}">
        <p14:creationId xmlns:p14="http://schemas.microsoft.com/office/powerpoint/2010/main" val="13009309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E4E2F3B0-E935-4712-928F-E7B1C1D8EDB3}"/>
              </a:ext>
            </a:extLst>
          </p:cNvPr>
          <p:cNvSpPr/>
          <p:nvPr/>
        </p:nvSpPr>
        <p:spPr>
          <a:xfrm>
            <a:off x="0" y="6368967"/>
            <a:ext cx="12192000" cy="509289"/>
          </a:xfrm>
          <a:prstGeom prst="rect">
            <a:avLst/>
          </a:prstGeom>
          <a:solidFill>
            <a:srgbClr val="E1E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adroTexto 3">
            <a:extLst>
              <a:ext uri="{FF2B5EF4-FFF2-40B4-BE49-F238E27FC236}">
                <a16:creationId xmlns:a16="http://schemas.microsoft.com/office/drawing/2014/main" id="{C640AD6C-34E0-45FD-A4E1-2C7D8C54C751}"/>
              </a:ext>
            </a:extLst>
          </p:cNvPr>
          <p:cNvSpPr txBox="1"/>
          <p:nvPr/>
        </p:nvSpPr>
        <p:spPr>
          <a:xfrm>
            <a:off x="8016200" y="6438963"/>
            <a:ext cx="4046299" cy="307777"/>
          </a:xfrm>
          <a:prstGeom prst="rect">
            <a:avLst/>
          </a:prstGeom>
          <a:noFill/>
        </p:spPr>
        <p:txBody>
          <a:bodyPr wrap="none" rtlCol="0">
            <a:spAutoFit/>
          </a:bodyPr>
          <a:lstStyle/>
          <a:p>
            <a:pPr algn="ctr"/>
            <a:r>
              <a:rPr lang="es-ES" sz="1400" dirty="0">
                <a:solidFill>
                  <a:schemeClr val="tx1">
                    <a:lumMod val="75000"/>
                    <a:lumOff val="25000"/>
                  </a:schemeClr>
                </a:solidFill>
                <a:latin typeface="Comfortaa" pitchFamily="2" charset="0"/>
              </a:rPr>
              <a:t>Carlos </a:t>
            </a:r>
            <a:r>
              <a:rPr lang="es-ES" sz="1400" dirty="0" err="1">
                <a:solidFill>
                  <a:schemeClr val="tx1">
                    <a:lumMod val="75000"/>
                    <a:lumOff val="25000"/>
                  </a:schemeClr>
                </a:solidFill>
                <a:latin typeface="Comfortaa" pitchFamily="2" charset="0"/>
              </a:rPr>
              <a:t>Hernandez</a:t>
            </a:r>
            <a:r>
              <a:rPr lang="es-ES" sz="1400" dirty="0">
                <a:solidFill>
                  <a:schemeClr val="tx1">
                    <a:lumMod val="75000"/>
                    <a:lumOff val="25000"/>
                  </a:schemeClr>
                </a:solidFill>
                <a:latin typeface="Comfortaa" pitchFamily="2" charset="0"/>
              </a:rPr>
              <a:t>-Olivan, </a:t>
            </a:r>
            <a:r>
              <a:rPr lang="es-ES" sz="1400" dirty="0" err="1">
                <a:solidFill>
                  <a:schemeClr val="tx1">
                    <a:lumMod val="75000"/>
                    <a:lumOff val="25000"/>
                  </a:schemeClr>
                </a:solidFill>
                <a:latin typeface="Comfortaa" pitchFamily="2" charset="0"/>
              </a:rPr>
              <a:t>Jose</a:t>
            </a:r>
            <a:r>
              <a:rPr lang="es-ES" sz="1400" dirty="0">
                <a:solidFill>
                  <a:schemeClr val="tx1">
                    <a:lumMod val="75000"/>
                    <a:lumOff val="25000"/>
                  </a:schemeClr>
                </a:solidFill>
                <a:latin typeface="Comfortaa" pitchFamily="2" charset="0"/>
              </a:rPr>
              <a:t> R. </a:t>
            </a:r>
            <a:r>
              <a:rPr lang="es-ES" sz="1400" dirty="0" err="1">
                <a:solidFill>
                  <a:schemeClr val="tx1">
                    <a:lumMod val="75000"/>
                    <a:lumOff val="25000"/>
                  </a:schemeClr>
                </a:solidFill>
                <a:latin typeface="Comfortaa" pitchFamily="2" charset="0"/>
              </a:rPr>
              <a:t>Beltran</a:t>
            </a:r>
            <a:endParaRPr lang="es-ES" sz="1400" dirty="0">
              <a:solidFill>
                <a:schemeClr val="tx1">
                  <a:lumMod val="75000"/>
                  <a:lumOff val="25000"/>
                </a:schemeClr>
              </a:solidFill>
              <a:latin typeface="Comfortaa" pitchFamily="2" charset="0"/>
            </a:endParaRPr>
          </a:p>
        </p:txBody>
      </p:sp>
      <p:pic>
        <p:nvPicPr>
          <p:cNvPr id="5" name="Picture 4" descr="Ayudas de la Universidad de Zaragoza para alumnos no residentes no  comunitarios | Información académica">
            <a:extLst>
              <a:ext uri="{FF2B5EF4-FFF2-40B4-BE49-F238E27FC236}">
                <a16:creationId xmlns:a16="http://schemas.microsoft.com/office/drawing/2014/main" id="{5778D045-6907-4B2F-A65A-BBE1BFB806E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6274565"/>
            <a:ext cx="1931670" cy="709888"/>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C3D4D64D-A313-4F05-94D6-032AFCCCBA16}"/>
              </a:ext>
            </a:extLst>
          </p:cNvPr>
          <p:cNvSpPr txBox="1"/>
          <p:nvPr/>
        </p:nvSpPr>
        <p:spPr>
          <a:xfrm>
            <a:off x="5167929" y="6476552"/>
            <a:ext cx="798617" cy="307777"/>
          </a:xfrm>
          <a:prstGeom prst="rect">
            <a:avLst/>
          </a:prstGeom>
          <a:noFill/>
        </p:spPr>
        <p:txBody>
          <a:bodyPr wrap="none" rtlCol="0">
            <a:spAutoFit/>
          </a:bodyPr>
          <a:lstStyle/>
          <a:p>
            <a:pPr algn="ctr"/>
            <a:r>
              <a:rPr lang="es-ES" sz="1400" dirty="0">
                <a:solidFill>
                  <a:schemeClr val="tx1">
                    <a:lumMod val="75000"/>
                    <a:lumOff val="25000"/>
                  </a:schemeClr>
                </a:solidFill>
                <a:latin typeface="Comfortaa" pitchFamily="2" charset="0"/>
              </a:rPr>
              <a:t>33 / 33</a:t>
            </a:r>
          </a:p>
        </p:txBody>
      </p:sp>
      <p:sp>
        <p:nvSpPr>
          <p:cNvPr id="8" name="CuadroTexto 7">
            <a:extLst>
              <a:ext uri="{FF2B5EF4-FFF2-40B4-BE49-F238E27FC236}">
                <a16:creationId xmlns:a16="http://schemas.microsoft.com/office/drawing/2014/main" id="{4932682B-1D09-4437-B206-42A6A4CEF50C}"/>
              </a:ext>
            </a:extLst>
          </p:cNvPr>
          <p:cNvSpPr txBox="1"/>
          <p:nvPr/>
        </p:nvSpPr>
        <p:spPr>
          <a:xfrm>
            <a:off x="641622" y="1403504"/>
            <a:ext cx="10908756" cy="1323439"/>
          </a:xfrm>
          <a:prstGeom prst="rect">
            <a:avLst/>
          </a:prstGeom>
          <a:noFill/>
        </p:spPr>
        <p:txBody>
          <a:bodyPr wrap="none" rtlCol="0">
            <a:spAutoFit/>
          </a:bodyPr>
          <a:lstStyle/>
          <a:p>
            <a:pPr algn="ctr"/>
            <a:r>
              <a:rPr lang="es-ES" sz="4000" dirty="0">
                <a:latin typeface="Comfortaa" pitchFamily="2" charset="0"/>
              </a:rPr>
              <a:t>Music </a:t>
            </a:r>
            <a:r>
              <a:rPr lang="es-ES" sz="4000" dirty="0" err="1">
                <a:latin typeface="Comfortaa" pitchFamily="2" charset="0"/>
              </a:rPr>
              <a:t>Composition</a:t>
            </a:r>
            <a:r>
              <a:rPr lang="es-ES" sz="4000" dirty="0">
                <a:latin typeface="Comfortaa" pitchFamily="2" charset="0"/>
              </a:rPr>
              <a:t> </a:t>
            </a:r>
            <a:r>
              <a:rPr lang="es-ES" sz="4000" dirty="0" err="1">
                <a:latin typeface="Comfortaa" pitchFamily="2" charset="0"/>
              </a:rPr>
              <a:t>with</a:t>
            </a:r>
            <a:r>
              <a:rPr lang="es-ES" sz="4000" dirty="0">
                <a:latin typeface="Comfortaa" pitchFamily="2" charset="0"/>
              </a:rPr>
              <a:t> Deep Learning: </a:t>
            </a:r>
          </a:p>
          <a:p>
            <a:pPr algn="ctr"/>
            <a:r>
              <a:rPr lang="es-ES" sz="4000" dirty="0">
                <a:latin typeface="Comfortaa" pitchFamily="2" charset="0"/>
              </a:rPr>
              <a:t>A </a:t>
            </a:r>
            <a:r>
              <a:rPr lang="es-ES" sz="4000" dirty="0" err="1">
                <a:latin typeface="Comfortaa" pitchFamily="2" charset="0"/>
              </a:rPr>
              <a:t>Review</a:t>
            </a:r>
            <a:endParaRPr lang="en-US" sz="4000" dirty="0">
              <a:latin typeface="Comfortaa" pitchFamily="2" charset="0"/>
            </a:endParaRPr>
          </a:p>
        </p:txBody>
      </p:sp>
      <p:sp>
        <p:nvSpPr>
          <p:cNvPr id="9" name="CuadroTexto 8">
            <a:extLst>
              <a:ext uri="{FF2B5EF4-FFF2-40B4-BE49-F238E27FC236}">
                <a16:creationId xmlns:a16="http://schemas.microsoft.com/office/drawing/2014/main" id="{CD422386-9D2B-4282-8E38-8B255A3BB2B6}"/>
              </a:ext>
            </a:extLst>
          </p:cNvPr>
          <p:cNvSpPr txBox="1"/>
          <p:nvPr/>
        </p:nvSpPr>
        <p:spPr>
          <a:xfrm>
            <a:off x="2641368" y="3202460"/>
            <a:ext cx="6909264" cy="461665"/>
          </a:xfrm>
          <a:prstGeom prst="rect">
            <a:avLst/>
          </a:prstGeom>
          <a:noFill/>
        </p:spPr>
        <p:txBody>
          <a:bodyPr wrap="none" rtlCol="0">
            <a:spAutoFit/>
          </a:bodyPr>
          <a:lstStyle/>
          <a:p>
            <a:pPr algn="ctr"/>
            <a:r>
              <a:rPr lang="es-ES" sz="2400" dirty="0">
                <a:solidFill>
                  <a:schemeClr val="tx1">
                    <a:lumMod val="75000"/>
                    <a:lumOff val="25000"/>
                  </a:schemeClr>
                </a:solidFill>
                <a:latin typeface="Comfortaa" pitchFamily="2" charset="0"/>
              </a:rPr>
              <a:t>Carlos </a:t>
            </a:r>
            <a:r>
              <a:rPr lang="es-ES" sz="2400" dirty="0" err="1">
                <a:solidFill>
                  <a:schemeClr val="tx1">
                    <a:lumMod val="75000"/>
                    <a:lumOff val="25000"/>
                  </a:schemeClr>
                </a:solidFill>
                <a:latin typeface="Comfortaa" pitchFamily="2" charset="0"/>
              </a:rPr>
              <a:t>Hernandez</a:t>
            </a:r>
            <a:r>
              <a:rPr lang="es-ES" sz="2400" dirty="0">
                <a:solidFill>
                  <a:schemeClr val="tx1">
                    <a:lumMod val="75000"/>
                    <a:lumOff val="25000"/>
                  </a:schemeClr>
                </a:solidFill>
                <a:latin typeface="Comfortaa" pitchFamily="2" charset="0"/>
              </a:rPr>
              <a:t>-Olivan*, </a:t>
            </a:r>
            <a:r>
              <a:rPr lang="es-ES" sz="2400" dirty="0" err="1">
                <a:solidFill>
                  <a:schemeClr val="tx1">
                    <a:lumMod val="75000"/>
                    <a:lumOff val="25000"/>
                  </a:schemeClr>
                </a:solidFill>
                <a:latin typeface="Comfortaa" pitchFamily="2" charset="0"/>
              </a:rPr>
              <a:t>Jose</a:t>
            </a:r>
            <a:r>
              <a:rPr lang="es-ES" sz="2400" dirty="0">
                <a:solidFill>
                  <a:schemeClr val="tx1">
                    <a:lumMod val="75000"/>
                    <a:lumOff val="25000"/>
                  </a:schemeClr>
                </a:solidFill>
                <a:latin typeface="Comfortaa" pitchFamily="2" charset="0"/>
              </a:rPr>
              <a:t> R. </a:t>
            </a:r>
            <a:r>
              <a:rPr lang="es-ES" sz="2400" dirty="0" err="1">
                <a:solidFill>
                  <a:schemeClr val="tx1">
                    <a:lumMod val="75000"/>
                    <a:lumOff val="25000"/>
                  </a:schemeClr>
                </a:solidFill>
                <a:latin typeface="Comfortaa" pitchFamily="2" charset="0"/>
              </a:rPr>
              <a:t>Beltran</a:t>
            </a:r>
            <a:endParaRPr lang="es-ES" sz="2400" dirty="0">
              <a:solidFill>
                <a:schemeClr val="tx1">
                  <a:lumMod val="75000"/>
                  <a:lumOff val="25000"/>
                </a:schemeClr>
              </a:solidFill>
              <a:latin typeface="Comfortaa" pitchFamily="2" charset="0"/>
            </a:endParaRPr>
          </a:p>
        </p:txBody>
      </p:sp>
      <p:sp>
        <p:nvSpPr>
          <p:cNvPr id="10" name="CuadroTexto 9">
            <a:extLst>
              <a:ext uri="{FF2B5EF4-FFF2-40B4-BE49-F238E27FC236}">
                <a16:creationId xmlns:a16="http://schemas.microsoft.com/office/drawing/2014/main" id="{A9E2C0FA-EEAF-4204-8614-D11E51063E4A}"/>
              </a:ext>
            </a:extLst>
          </p:cNvPr>
          <p:cNvSpPr txBox="1"/>
          <p:nvPr/>
        </p:nvSpPr>
        <p:spPr>
          <a:xfrm>
            <a:off x="5191746" y="4033456"/>
            <a:ext cx="1808508" cy="461665"/>
          </a:xfrm>
          <a:prstGeom prst="rect">
            <a:avLst/>
          </a:prstGeom>
          <a:noFill/>
        </p:spPr>
        <p:txBody>
          <a:bodyPr wrap="none" rtlCol="0">
            <a:spAutoFit/>
          </a:bodyPr>
          <a:lstStyle/>
          <a:p>
            <a:pPr algn="ctr"/>
            <a:r>
              <a:rPr lang="es-ES" sz="2400" dirty="0">
                <a:solidFill>
                  <a:schemeClr val="tx1">
                    <a:lumMod val="75000"/>
                    <a:lumOff val="25000"/>
                  </a:schemeClr>
                </a:solidFill>
                <a:latin typeface="Comfortaa" pitchFamily="2" charset="0"/>
              </a:rPr>
              <a:t>April 2022</a:t>
            </a:r>
          </a:p>
        </p:txBody>
      </p:sp>
      <p:sp>
        <p:nvSpPr>
          <p:cNvPr id="12" name="CuadroTexto 11">
            <a:extLst>
              <a:ext uri="{FF2B5EF4-FFF2-40B4-BE49-F238E27FC236}">
                <a16:creationId xmlns:a16="http://schemas.microsoft.com/office/drawing/2014/main" id="{BD7F991C-C63B-4400-A2F4-96F6B86F0FFE}"/>
              </a:ext>
            </a:extLst>
          </p:cNvPr>
          <p:cNvSpPr txBox="1"/>
          <p:nvPr/>
        </p:nvSpPr>
        <p:spPr>
          <a:xfrm>
            <a:off x="4640160" y="5107067"/>
            <a:ext cx="2911374" cy="369332"/>
          </a:xfrm>
          <a:prstGeom prst="rect">
            <a:avLst/>
          </a:prstGeom>
          <a:noFill/>
        </p:spPr>
        <p:txBody>
          <a:bodyPr wrap="none" rtlCol="0">
            <a:spAutoFit/>
          </a:bodyPr>
          <a:lstStyle/>
          <a:p>
            <a:pPr algn="ctr"/>
            <a:r>
              <a:rPr lang="es-ES" dirty="0">
                <a:solidFill>
                  <a:schemeClr val="tx1">
                    <a:lumMod val="75000"/>
                    <a:lumOff val="25000"/>
                  </a:schemeClr>
                </a:solidFill>
                <a:latin typeface="Comfortaa" pitchFamily="2" charset="0"/>
              </a:rPr>
              <a:t>*carloshero@unizar.es</a:t>
            </a:r>
          </a:p>
        </p:txBody>
      </p:sp>
    </p:spTree>
    <p:extLst>
      <p:ext uri="{BB962C8B-B14F-4D97-AF65-F5344CB8AC3E}">
        <p14:creationId xmlns:p14="http://schemas.microsoft.com/office/powerpoint/2010/main" val="637706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2F3C7A6B-DF11-4A37-8803-A5FE1AAAAAA9}"/>
              </a:ext>
            </a:extLst>
          </p:cNvPr>
          <p:cNvSpPr txBox="1"/>
          <p:nvPr/>
        </p:nvSpPr>
        <p:spPr>
          <a:xfrm>
            <a:off x="1129477" y="4759497"/>
            <a:ext cx="10712004" cy="1200329"/>
          </a:xfrm>
          <a:prstGeom prst="rect">
            <a:avLst/>
          </a:prstGeom>
          <a:noFill/>
        </p:spPr>
        <p:txBody>
          <a:bodyPr wrap="square" rtlCol="0">
            <a:spAutoFit/>
          </a:bodyPr>
          <a:lstStyle/>
          <a:p>
            <a:pPr algn="just"/>
            <a:r>
              <a:rPr lang="en-US" sz="2400" dirty="0">
                <a:latin typeface="Comfortaa" pitchFamily="2" charset="0"/>
              </a:rPr>
              <a:t>Are the composed pieces with DL just an imitation of the inputs or can NNs generate new music in styles that are not present in the training data? </a:t>
            </a:r>
          </a:p>
        </p:txBody>
      </p:sp>
      <p:sp>
        <p:nvSpPr>
          <p:cNvPr id="7" name="CuadroTexto 6">
            <a:extLst>
              <a:ext uri="{FF2B5EF4-FFF2-40B4-BE49-F238E27FC236}">
                <a16:creationId xmlns:a16="http://schemas.microsoft.com/office/drawing/2014/main" id="{CEED33E4-B293-4404-AB49-3421FFCBEA18}"/>
              </a:ext>
            </a:extLst>
          </p:cNvPr>
          <p:cNvSpPr txBox="1"/>
          <p:nvPr/>
        </p:nvSpPr>
        <p:spPr>
          <a:xfrm>
            <a:off x="1129476" y="3708162"/>
            <a:ext cx="10323382" cy="830997"/>
          </a:xfrm>
          <a:prstGeom prst="rect">
            <a:avLst/>
          </a:prstGeom>
          <a:noFill/>
        </p:spPr>
        <p:txBody>
          <a:bodyPr wrap="square" rtlCol="0">
            <a:spAutoFit/>
          </a:bodyPr>
          <a:lstStyle/>
          <a:p>
            <a:pPr algn="just"/>
            <a:r>
              <a:rPr lang="en-US" sz="2400" dirty="0">
                <a:latin typeface="Comfortaa" pitchFamily="2" charset="0"/>
              </a:rPr>
              <a:t>Could end-to-end methods generate entire structured music pieces?</a:t>
            </a:r>
          </a:p>
        </p:txBody>
      </p:sp>
      <p:sp>
        <p:nvSpPr>
          <p:cNvPr id="8" name="CuadroTexto 7">
            <a:extLst>
              <a:ext uri="{FF2B5EF4-FFF2-40B4-BE49-F238E27FC236}">
                <a16:creationId xmlns:a16="http://schemas.microsoft.com/office/drawing/2014/main" id="{22BAB326-CA87-4317-A306-6F3C2FCDF5E9}"/>
              </a:ext>
            </a:extLst>
          </p:cNvPr>
          <p:cNvSpPr txBox="1"/>
          <p:nvPr/>
        </p:nvSpPr>
        <p:spPr>
          <a:xfrm>
            <a:off x="1129477" y="2617704"/>
            <a:ext cx="10712004" cy="830997"/>
          </a:xfrm>
          <a:prstGeom prst="rect">
            <a:avLst/>
          </a:prstGeom>
          <a:noFill/>
        </p:spPr>
        <p:txBody>
          <a:bodyPr wrap="square" rtlCol="0">
            <a:spAutoFit/>
          </a:bodyPr>
          <a:lstStyle/>
          <a:p>
            <a:pPr algn="just"/>
            <a:r>
              <a:rPr lang="en-US" sz="2400" dirty="0">
                <a:latin typeface="Comfortaa" pitchFamily="2" charset="0"/>
              </a:rPr>
              <a:t>What is the best NN architecture to perform music composition with DL?</a:t>
            </a:r>
          </a:p>
        </p:txBody>
      </p:sp>
      <p:sp>
        <p:nvSpPr>
          <p:cNvPr id="9" name="CuadroTexto 8">
            <a:extLst>
              <a:ext uri="{FF2B5EF4-FFF2-40B4-BE49-F238E27FC236}">
                <a16:creationId xmlns:a16="http://schemas.microsoft.com/office/drawing/2014/main" id="{975F11DC-42D9-4DCB-A129-23F2BC4F5852}"/>
              </a:ext>
            </a:extLst>
          </p:cNvPr>
          <p:cNvSpPr txBox="1"/>
          <p:nvPr/>
        </p:nvSpPr>
        <p:spPr>
          <a:xfrm>
            <a:off x="1129476" y="1477913"/>
            <a:ext cx="10712005" cy="830997"/>
          </a:xfrm>
          <a:prstGeom prst="rect">
            <a:avLst/>
          </a:prstGeom>
          <a:noFill/>
        </p:spPr>
        <p:txBody>
          <a:bodyPr wrap="square" rtlCol="0">
            <a:spAutoFit/>
          </a:bodyPr>
          <a:lstStyle/>
          <a:p>
            <a:pPr algn="just"/>
            <a:r>
              <a:rPr lang="en-US" sz="2400" dirty="0">
                <a:latin typeface="Comfortaa" pitchFamily="2" charset="0"/>
              </a:rPr>
              <a:t>Are the current DL models capable of generating music with a certain level of creativity?</a:t>
            </a:r>
          </a:p>
        </p:txBody>
      </p:sp>
      <p:sp>
        <p:nvSpPr>
          <p:cNvPr id="13" name="Rectángulo 12">
            <a:extLst>
              <a:ext uri="{FF2B5EF4-FFF2-40B4-BE49-F238E27FC236}">
                <a16:creationId xmlns:a16="http://schemas.microsoft.com/office/drawing/2014/main" id="{3DB4CD38-9346-4AAA-8F26-4D59B9E6EE6C}"/>
              </a:ext>
            </a:extLst>
          </p:cNvPr>
          <p:cNvSpPr/>
          <p:nvPr/>
        </p:nvSpPr>
        <p:spPr>
          <a:xfrm>
            <a:off x="0" y="-11293"/>
            <a:ext cx="12192000" cy="1000177"/>
          </a:xfrm>
          <a:prstGeom prst="rect">
            <a:avLst/>
          </a:prstGeom>
          <a:solidFill>
            <a:srgbClr val="E1E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adroTexto 13">
            <a:extLst>
              <a:ext uri="{FF2B5EF4-FFF2-40B4-BE49-F238E27FC236}">
                <a16:creationId xmlns:a16="http://schemas.microsoft.com/office/drawing/2014/main" id="{0D166728-4C8E-4676-8F91-A3B63ED106F5}"/>
              </a:ext>
            </a:extLst>
          </p:cNvPr>
          <p:cNvSpPr txBox="1"/>
          <p:nvPr/>
        </p:nvSpPr>
        <p:spPr>
          <a:xfrm>
            <a:off x="406239" y="203615"/>
            <a:ext cx="10132221" cy="646331"/>
          </a:xfrm>
          <a:prstGeom prst="rect">
            <a:avLst/>
          </a:prstGeom>
          <a:noFill/>
        </p:spPr>
        <p:txBody>
          <a:bodyPr wrap="square">
            <a:spAutoFit/>
          </a:bodyPr>
          <a:lstStyle/>
          <a:p>
            <a:r>
              <a:rPr lang="es-ES" sz="3600" dirty="0" err="1">
                <a:latin typeface="Comfortaa" pitchFamily="2" charset="0"/>
              </a:rPr>
              <a:t>Some</a:t>
            </a:r>
            <a:r>
              <a:rPr lang="es-ES" sz="3600" dirty="0">
                <a:latin typeface="Comfortaa" pitchFamily="2" charset="0"/>
              </a:rPr>
              <a:t> Open </a:t>
            </a:r>
            <a:r>
              <a:rPr lang="es-ES" sz="3600" dirty="0" err="1">
                <a:latin typeface="Comfortaa" pitchFamily="2" charset="0"/>
              </a:rPr>
              <a:t>Questions</a:t>
            </a:r>
            <a:endParaRPr lang="en-US" sz="3600" dirty="0">
              <a:latin typeface="Comfortaa" pitchFamily="2" charset="0"/>
            </a:endParaRPr>
          </a:p>
        </p:txBody>
      </p:sp>
      <p:sp>
        <p:nvSpPr>
          <p:cNvPr id="16" name="Flecha: cheurón 15">
            <a:extLst>
              <a:ext uri="{FF2B5EF4-FFF2-40B4-BE49-F238E27FC236}">
                <a16:creationId xmlns:a16="http://schemas.microsoft.com/office/drawing/2014/main" id="{4C80F109-833E-4F22-96BC-C1040346A599}"/>
              </a:ext>
            </a:extLst>
          </p:cNvPr>
          <p:cNvSpPr/>
          <p:nvPr/>
        </p:nvSpPr>
        <p:spPr>
          <a:xfrm>
            <a:off x="739141" y="1529797"/>
            <a:ext cx="331470" cy="270841"/>
          </a:xfrm>
          <a:prstGeom prst="chevron">
            <a:avLst/>
          </a:prstGeom>
          <a:solidFill>
            <a:srgbClr val="2D6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lecha: cheurón 16">
            <a:extLst>
              <a:ext uri="{FF2B5EF4-FFF2-40B4-BE49-F238E27FC236}">
                <a16:creationId xmlns:a16="http://schemas.microsoft.com/office/drawing/2014/main" id="{C2AC0B5D-050A-43CD-AB1C-4C2B589FA8B5}"/>
              </a:ext>
            </a:extLst>
          </p:cNvPr>
          <p:cNvSpPr/>
          <p:nvPr/>
        </p:nvSpPr>
        <p:spPr>
          <a:xfrm>
            <a:off x="739140" y="2645758"/>
            <a:ext cx="331470" cy="270841"/>
          </a:xfrm>
          <a:prstGeom prst="chevron">
            <a:avLst/>
          </a:prstGeom>
          <a:solidFill>
            <a:srgbClr val="2D6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lecha: cheurón 17">
            <a:extLst>
              <a:ext uri="{FF2B5EF4-FFF2-40B4-BE49-F238E27FC236}">
                <a16:creationId xmlns:a16="http://schemas.microsoft.com/office/drawing/2014/main" id="{66021E34-D23F-48C6-9AE0-22C920256DBD}"/>
              </a:ext>
            </a:extLst>
          </p:cNvPr>
          <p:cNvSpPr/>
          <p:nvPr/>
        </p:nvSpPr>
        <p:spPr>
          <a:xfrm>
            <a:off x="739140" y="3758545"/>
            <a:ext cx="331470" cy="270841"/>
          </a:xfrm>
          <a:prstGeom prst="chevron">
            <a:avLst/>
          </a:prstGeom>
          <a:solidFill>
            <a:srgbClr val="2D6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Flecha: cheurón 18">
            <a:extLst>
              <a:ext uri="{FF2B5EF4-FFF2-40B4-BE49-F238E27FC236}">
                <a16:creationId xmlns:a16="http://schemas.microsoft.com/office/drawing/2014/main" id="{026F40F2-1650-42CF-B4BE-DA6CBC57361B}"/>
              </a:ext>
            </a:extLst>
          </p:cNvPr>
          <p:cNvSpPr/>
          <p:nvPr/>
        </p:nvSpPr>
        <p:spPr>
          <a:xfrm>
            <a:off x="739141" y="4878383"/>
            <a:ext cx="331470" cy="270841"/>
          </a:xfrm>
          <a:prstGeom prst="chevron">
            <a:avLst/>
          </a:prstGeom>
          <a:solidFill>
            <a:srgbClr val="2D6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ectángulo 22">
            <a:extLst>
              <a:ext uri="{FF2B5EF4-FFF2-40B4-BE49-F238E27FC236}">
                <a16:creationId xmlns:a16="http://schemas.microsoft.com/office/drawing/2014/main" id="{DF4BBD77-E525-40A7-B579-AF69B2AB7B1D}"/>
              </a:ext>
            </a:extLst>
          </p:cNvPr>
          <p:cNvSpPr/>
          <p:nvPr/>
        </p:nvSpPr>
        <p:spPr>
          <a:xfrm>
            <a:off x="0" y="6368967"/>
            <a:ext cx="12192000" cy="509289"/>
          </a:xfrm>
          <a:prstGeom prst="rect">
            <a:avLst/>
          </a:prstGeom>
          <a:solidFill>
            <a:srgbClr val="E1E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uadroTexto 23">
            <a:extLst>
              <a:ext uri="{FF2B5EF4-FFF2-40B4-BE49-F238E27FC236}">
                <a16:creationId xmlns:a16="http://schemas.microsoft.com/office/drawing/2014/main" id="{F8F29C00-A17F-42FB-B02E-DA5373B6BC3E}"/>
              </a:ext>
            </a:extLst>
          </p:cNvPr>
          <p:cNvSpPr txBox="1"/>
          <p:nvPr/>
        </p:nvSpPr>
        <p:spPr>
          <a:xfrm>
            <a:off x="8016200" y="6438963"/>
            <a:ext cx="4046299" cy="307777"/>
          </a:xfrm>
          <a:prstGeom prst="rect">
            <a:avLst/>
          </a:prstGeom>
          <a:noFill/>
        </p:spPr>
        <p:txBody>
          <a:bodyPr wrap="none" rtlCol="0">
            <a:spAutoFit/>
          </a:bodyPr>
          <a:lstStyle/>
          <a:p>
            <a:pPr algn="ctr"/>
            <a:r>
              <a:rPr lang="es-ES" sz="1400" dirty="0">
                <a:solidFill>
                  <a:schemeClr val="tx1">
                    <a:lumMod val="75000"/>
                    <a:lumOff val="25000"/>
                  </a:schemeClr>
                </a:solidFill>
                <a:latin typeface="Comfortaa" pitchFamily="2" charset="0"/>
              </a:rPr>
              <a:t>Carlos </a:t>
            </a:r>
            <a:r>
              <a:rPr lang="es-ES" sz="1400" dirty="0" err="1">
                <a:solidFill>
                  <a:schemeClr val="tx1">
                    <a:lumMod val="75000"/>
                    <a:lumOff val="25000"/>
                  </a:schemeClr>
                </a:solidFill>
                <a:latin typeface="Comfortaa" pitchFamily="2" charset="0"/>
              </a:rPr>
              <a:t>Hernandez</a:t>
            </a:r>
            <a:r>
              <a:rPr lang="es-ES" sz="1400" dirty="0">
                <a:solidFill>
                  <a:schemeClr val="tx1">
                    <a:lumMod val="75000"/>
                    <a:lumOff val="25000"/>
                  </a:schemeClr>
                </a:solidFill>
                <a:latin typeface="Comfortaa" pitchFamily="2" charset="0"/>
              </a:rPr>
              <a:t>-Olivan, </a:t>
            </a:r>
            <a:r>
              <a:rPr lang="es-ES" sz="1400" dirty="0" err="1">
                <a:solidFill>
                  <a:schemeClr val="tx1">
                    <a:lumMod val="75000"/>
                    <a:lumOff val="25000"/>
                  </a:schemeClr>
                </a:solidFill>
                <a:latin typeface="Comfortaa" pitchFamily="2" charset="0"/>
              </a:rPr>
              <a:t>Jose</a:t>
            </a:r>
            <a:r>
              <a:rPr lang="es-ES" sz="1400" dirty="0">
                <a:solidFill>
                  <a:schemeClr val="tx1">
                    <a:lumMod val="75000"/>
                    <a:lumOff val="25000"/>
                  </a:schemeClr>
                </a:solidFill>
                <a:latin typeface="Comfortaa" pitchFamily="2" charset="0"/>
              </a:rPr>
              <a:t> R. </a:t>
            </a:r>
            <a:r>
              <a:rPr lang="es-ES" sz="1400" dirty="0" err="1">
                <a:solidFill>
                  <a:schemeClr val="tx1">
                    <a:lumMod val="75000"/>
                    <a:lumOff val="25000"/>
                  </a:schemeClr>
                </a:solidFill>
                <a:latin typeface="Comfortaa" pitchFamily="2" charset="0"/>
              </a:rPr>
              <a:t>Beltran</a:t>
            </a:r>
            <a:endParaRPr lang="es-ES" sz="1400" dirty="0">
              <a:solidFill>
                <a:schemeClr val="tx1">
                  <a:lumMod val="75000"/>
                  <a:lumOff val="25000"/>
                </a:schemeClr>
              </a:solidFill>
              <a:latin typeface="Comfortaa" pitchFamily="2" charset="0"/>
            </a:endParaRPr>
          </a:p>
        </p:txBody>
      </p:sp>
      <p:pic>
        <p:nvPicPr>
          <p:cNvPr id="25" name="Picture 4" descr="Ayudas de la Universidad de Zaragoza para alumnos no residentes no  comunitarios | Información académica">
            <a:extLst>
              <a:ext uri="{FF2B5EF4-FFF2-40B4-BE49-F238E27FC236}">
                <a16:creationId xmlns:a16="http://schemas.microsoft.com/office/drawing/2014/main" id="{774CE8BF-A102-4993-B4C1-7D565238E96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6274565"/>
            <a:ext cx="1931670" cy="709888"/>
          </a:xfrm>
          <a:prstGeom prst="rect">
            <a:avLst/>
          </a:prstGeom>
          <a:noFill/>
          <a:extLst>
            <a:ext uri="{909E8E84-426E-40DD-AFC4-6F175D3DCCD1}">
              <a14:hiddenFill xmlns:a14="http://schemas.microsoft.com/office/drawing/2010/main">
                <a:solidFill>
                  <a:srgbClr val="FFFFFF"/>
                </a:solidFill>
              </a14:hiddenFill>
            </a:ext>
          </a:extLst>
        </p:spPr>
      </p:pic>
      <p:sp>
        <p:nvSpPr>
          <p:cNvPr id="26" name="CuadroTexto 25">
            <a:extLst>
              <a:ext uri="{FF2B5EF4-FFF2-40B4-BE49-F238E27FC236}">
                <a16:creationId xmlns:a16="http://schemas.microsoft.com/office/drawing/2014/main" id="{278A9C70-CA2F-4FAF-8443-881FE8515B8A}"/>
              </a:ext>
            </a:extLst>
          </p:cNvPr>
          <p:cNvSpPr txBox="1"/>
          <p:nvPr/>
        </p:nvSpPr>
        <p:spPr>
          <a:xfrm>
            <a:off x="5216020" y="6476552"/>
            <a:ext cx="702436" cy="307777"/>
          </a:xfrm>
          <a:prstGeom prst="rect">
            <a:avLst/>
          </a:prstGeom>
          <a:noFill/>
        </p:spPr>
        <p:txBody>
          <a:bodyPr wrap="none" rtlCol="0">
            <a:spAutoFit/>
          </a:bodyPr>
          <a:lstStyle/>
          <a:p>
            <a:pPr algn="ctr"/>
            <a:r>
              <a:rPr lang="es-ES" sz="1400" dirty="0">
                <a:solidFill>
                  <a:schemeClr val="tx1">
                    <a:lumMod val="75000"/>
                    <a:lumOff val="25000"/>
                  </a:schemeClr>
                </a:solidFill>
                <a:latin typeface="Comfortaa" pitchFamily="2" charset="0"/>
              </a:rPr>
              <a:t>4 / 33</a:t>
            </a:r>
          </a:p>
        </p:txBody>
      </p:sp>
    </p:spTree>
    <p:extLst>
      <p:ext uri="{BB962C8B-B14F-4D97-AF65-F5344CB8AC3E}">
        <p14:creationId xmlns:p14="http://schemas.microsoft.com/office/powerpoint/2010/main" val="3128597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2F3C7A6B-DF11-4A37-8803-A5FE1AAAAAA9}"/>
              </a:ext>
            </a:extLst>
          </p:cNvPr>
          <p:cNvSpPr txBox="1"/>
          <p:nvPr/>
        </p:nvSpPr>
        <p:spPr>
          <a:xfrm>
            <a:off x="1129477" y="4530454"/>
            <a:ext cx="10712004" cy="1200329"/>
          </a:xfrm>
          <a:prstGeom prst="rect">
            <a:avLst/>
          </a:prstGeom>
          <a:noFill/>
        </p:spPr>
        <p:txBody>
          <a:bodyPr wrap="square" rtlCol="0">
            <a:spAutoFit/>
          </a:bodyPr>
          <a:lstStyle/>
          <a:p>
            <a:pPr algn="just"/>
            <a:r>
              <a:rPr lang="en-US" sz="2400" dirty="0">
                <a:latin typeface="Comfortaa" pitchFamily="2" charset="0"/>
              </a:rPr>
              <a:t>Are we (researchers, developers…) designing DL models according to the music basic principles, or are we just taking models from other fields to do the music composition task?</a:t>
            </a:r>
          </a:p>
        </p:txBody>
      </p:sp>
      <p:sp>
        <p:nvSpPr>
          <p:cNvPr id="7" name="CuadroTexto 6">
            <a:extLst>
              <a:ext uri="{FF2B5EF4-FFF2-40B4-BE49-F238E27FC236}">
                <a16:creationId xmlns:a16="http://schemas.microsoft.com/office/drawing/2014/main" id="{CEED33E4-B293-4404-AB49-3421FFCBEA18}"/>
              </a:ext>
            </a:extLst>
          </p:cNvPr>
          <p:cNvSpPr txBox="1"/>
          <p:nvPr/>
        </p:nvSpPr>
        <p:spPr>
          <a:xfrm>
            <a:off x="1129476" y="3388163"/>
            <a:ext cx="10712004" cy="830997"/>
          </a:xfrm>
          <a:prstGeom prst="rect">
            <a:avLst/>
          </a:prstGeom>
          <a:noFill/>
        </p:spPr>
        <p:txBody>
          <a:bodyPr wrap="square" rtlCol="0">
            <a:spAutoFit/>
          </a:bodyPr>
          <a:lstStyle/>
          <a:p>
            <a:pPr algn="just"/>
            <a:r>
              <a:rPr lang="en-US" sz="2400" dirty="0">
                <a:latin typeface="Comfortaa" pitchFamily="2" charset="0"/>
              </a:rPr>
              <a:t>Are current evaluation methods good enough to compare and measure the creativity of the composed music?</a:t>
            </a:r>
          </a:p>
        </p:txBody>
      </p:sp>
      <p:sp>
        <p:nvSpPr>
          <p:cNvPr id="8" name="CuadroTexto 7">
            <a:extLst>
              <a:ext uri="{FF2B5EF4-FFF2-40B4-BE49-F238E27FC236}">
                <a16:creationId xmlns:a16="http://schemas.microsoft.com/office/drawing/2014/main" id="{22BAB326-CA87-4317-A306-6F3C2FCDF5E9}"/>
              </a:ext>
            </a:extLst>
          </p:cNvPr>
          <p:cNvSpPr txBox="1"/>
          <p:nvPr/>
        </p:nvSpPr>
        <p:spPr>
          <a:xfrm>
            <a:off x="1129477" y="2617704"/>
            <a:ext cx="10712004" cy="461665"/>
          </a:xfrm>
          <a:prstGeom prst="rect">
            <a:avLst/>
          </a:prstGeom>
          <a:noFill/>
        </p:spPr>
        <p:txBody>
          <a:bodyPr wrap="square" rtlCol="0">
            <a:spAutoFit/>
          </a:bodyPr>
          <a:lstStyle/>
          <a:p>
            <a:pPr algn="just"/>
            <a:r>
              <a:rPr lang="en-US" sz="2400" dirty="0">
                <a:latin typeface="Comfortaa" pitchFamily="2" charset="0"/>
              </a:rPr>
              <a:t>How much data do DL models for music generation need? </a:t>
            </a:r>
          </a:p>
        </p:txBody>
      </p:sp>
      <p:sp>
        <p:nvSpPr>
          <p:cNvPr id="9" name="CuadroTexto 8">
            <a:extLst>
              <a:ext uri="{FF2B5EF4-FFF2-40B4-BE49-F238E27FC236}">
                <a16:creationId xmlns:a16="http://schemas.microsoft.com/office/drawing/2014/main" id="{975F11DC-42D9-4DCB-A129-23F2BC4F5852}"/>
              </a:ext>
            </a:extLst>
          </p:cNvPr>
          <p:cNvSpPr txBox="1"/>
          <p:nvPr/>
        </p:nvSpPr>
        <p:spPr>
          <a:xfrm>
            <a:off x="1129477" y="1477913"/>
            <a:ext cx="10712004" cy="830997"/>
          </a:xfrm>
          <a:prstGeom prst="rect">
            <a:avLst/>
          </a:prstGeom>
          <a:noFill/>
        </p:spPr>
        <p:txBody>
          <a:bodyPr wrap="square" rtlCol="0">
            <a:spAutoFit/>
          </a:bodyPr>
          <a:lstStyle/>
          <a:p>
            <a:pPr algn="just"/>
            <a:r>
              <a:rPr lang="en-US" sz="2400" dirty="0">
                <a:latin typeface="Comfortaa" pitchFamily="2" charset="0"/>
              </a:rPr>
              <a:t>Should NNs compose music by following the same logic and process as humans do?</a:t>
            </a:r>
          </a:p>
        </p:txBody>
      </p:sp>
      <p:sp>
        <p:nvSpPr>
          <p:cNvPr id="13" name="Rectángulo 12">
            <a:extLst>
              <a:ext uri="{FF2B5EF4-FFF2-40B4-BE49-F238E27FC236}">
                <a16:creationId xmlns:a16="http://schemas.microsoft.com/office/drawing/2014/main" id="{3DB4CD38-9346-4AAA-8F26-4D59B9E6EE6C}"/>
              </a:ext>
            </a:extLst>
          </p:cNvPr>
          <p:cNvSpPr/>
          <p:nvPr/>
        </p:nvSpPr>
        <p:spPr>
          <a:xfrm>
            <a:off x="0" y="-11293"/>
            <a:ext cx="12192000" cy="1000177"/>
          </a:xfrm>
          <a:prstGeom prst="rect">
            <a:avLst/>
          </a:prstGeom>
          <a:solidFill>
            <a:srgbClr val="E1E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adroTexto 13">
            <a:extLst>
              <a:ext uri="{FF2B5EF4-FFF2-40B4-BE49-F238E27FC236}">
                <a16:creationId xmlns:a16="http://schemas.microsoft.com/office/drawing/2014/main" id="{0D166728-4C8E-4676-8F91-A3B63ED106F5}"/>
              </a:ext>
            </a:extLst>
          </p:cNvPr>
          <p:cNvSpPr txBox="1"/>
          <p:nvPr/>
        </p:nvSpPr>
        <p:spPr>
          <a:xfrm>
            <a:off x="406239" y="203615"/>
            <a:ext cx="10132221" cy="646331"/>
          </a:xfrm>
          <a:prstGeom prst="rect">
            <a:avLst/>
          </a:prstGeom>
          <a:noFill/>
        </p:spPr>
        <p:txBody>
          <a:bodyPr wrap="square">
            <a:spAutoFit/>
          </a:bodyPr>
          <a:lstStyle/>
          <a:p>
            <a:r>
              <a:rPr lang="es-ES" sz="3600" dirty="0">
                <a:latin typeface="Comfortaa" pitchFamily="2" charset="0"/>
              </a:rPr>
              <a:t>A </a:t>
            </a:r>
            <a:r>
              <a:rPr lang="es-ES" sz="3600" dirty="0" err="1">
                <a:latin typeface="Comfortaa" pitchFamily="2" charset="0"/>
              </a:rPr>
              <a:t>Few</a:t>
            </a:r>
            <a:r>
              <a:rPr lang="es-ES" sz="3600" dirty="0">
                <a:latin typeface="Comfortaa" pitchFamily="2" charset="0"/>
              </a:rPr>
              <a:t> more...</a:t>
            </a:r>
            <a:endParaRPr lang="en-US" sz="3600" dirty="0">
              <a:latin typeface="Comfortaa" pitchFamily="2" charset="0"/>
            </a:endParaRPr>
          </a:p>
        </p:txBody>
      </p:sp>
      <p:sp>
        <p:nvSpPr>
          <p:cNvPr id="16" name="Flecha: cheurón 15">
            <a:extLst>
              <a:ext uri="{FF2B5EF4-FFF2-40B4-BE49-F238E27FC236}">
                <a16:creationId xmlns:a16="http://schemas.microsoft.com/office/drawing/2014/main" id="{4C80F109-833E-4F22-96BC-C1040346A599}"/>
              </a:ext>
            </a:extLst>
          </p:cNvPr>
          <p:cNvSpPr/>
          <p:nvPr/>
        </p:nvSpPr>
        <p:spPr>
          <a:xfrm>
            <a:off x="739141" y="1529797"/>
            <a:ext cx="331470" cy="270841"/>
          </a:xfrm>
          <a:prstGeom prst="chevron">
            <a:avLst/>
          </a:prstGeom>
          <a:solidFill>
            <a:srgbClr val="2D6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lecha: cheurón 16">
            <a:extLst>
              <a:ext uri="{FF2B5EF4-FFF2-40B4-BE49-F238E27FC236}">
                <a16:creationId xmlns:a16="http://schemas.microsoft.com/office/drawing/2014/main" id="{C2AC0B5D-050A-43CD-AB1C-4C2B589FA8B5}"/>
              </a:ext>
            </a:extLst>
          </p:cNvPr>
          <p:cNvSpPr/>
          <p:nvPr/>
        </p:nvSpPr>
        <p:spPr>
          <a:xfrm>
            <a:off x="739140" y="2645758"/>
            <a:ext cx="331470" cy="270841"/>
          </a:xfrm>
          <a:prstGeom prst="chevron">
            <a:avLst/>
          </a:prstGeom>
          <a:solidFill>
            <a:srgbClr val="2D6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lecha: cheurón 17">
            <a:extLst>
              <a:ext uri="{FF2B5EF4-FFF2-40B4-BE49-F238E27FC236}">
                <a16:creationId xmlns:a16="http://schemas.microsoft.com/office/drawing/2014/main" id="{66021E34-D23F-48C6-9AE0-22C920256DBD}"/>
              </a:ext>
            </a:extLst>
          </p:cNvPr>
          <p:cNvSpPr/>
          <p:nvPr/>
        </p:nvSpPr>
        <p:spPr>
          <a:xfrm>
            <a:off x="739140" y="3438546"/>
            <a:ext cx="331470" cy="270841"/>
          </a:xfrm>
          <a:prstGeom prst="chevron">
            <a:avLst/>
          </a:prstGeom>
          <a:solidFill>
            <a:srgbClr val="2D6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Flecha: cheurón 18">
            <a:extLst>
              <a:ext uri="{FF2B5EF4-FFF2-40B4-BE49-F238E27FC236}">
                <a16:creationId xmlns:a16="http://schemas.microsoft.com/office/drawing/2014/main" id="{026F40F2-1650-42CF-B4BE-DA6CBC57361B}"/>
              </a:ext>
            </a:extLst>
          </p:cNvPr>
          <p:cNvSpPr/>
          <p:nvPr/>
        </p:nvSpPr>
        <p:spPr>
          <a:xfrm>
            <a:off x="739141" y="4649340"/>
            <a:ext cx="331470" cy="270841"/>
          </a:xfrm>
          <a:prstGeom prst="chevron">
            <a:avLst/>
          </a:prstGeom>
          <a:solidFill>
            <a:srgbClr val="2D6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ectángulo 22">
            <a:extLst>
              <a:ext uri="{FF2B5EF4-FFF2-40B4-BE49-F238E27FC236}">
                <a16:creationId xmlns:a16="http://schemas.microsoft.com/office/drawing/2014/main" id="{DF4BBD77-E525-40A7-B579-AF69B2AB7B1D}"/>
              </a:ext>
            </a:extLst>
          </p:cNvPr>
          <p:cNvSpPr/>
          <p:nvPr/>
        </p:nvSpPr>
        <p:spPr>
          <a:xfrm>
            <a:off x="0" y="6368967"/>
            <a:ext cx="12192000" cy="509289"/>
          </a:xfrm>
          <a:prstGeom prst="rect">
            <a:avLst/>
          </a:prstGeom>
          <a:solidFill>
            <a:srgbClr val="E1E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uadroTexto 23">
            <a:extLst>
              <a:ext uri="{FF2B5EF4-FFF2-40B4-BE49-F238E27FC236}">
                <a16:creationId xmlns:a16="http://schemas.microsoft.com/office/drawing/2014/main" id="{F8F29C00-A17F-42FB-B02E-DA5373B6BC3E}"/>
              </a:ext>
            </a:extLst>
          </p:cNvPr>
          <p:cNvSpPr txBox="1"/>
          <p:nvPr/>
        </p:nvSpPr>
        <p:spPr>
          <a:xfrm>
            <a:off x="8016200" y="6438963"/>
            <a:ext cx="4046299" cy="307777"/>
          </a:xfrm>
          <a:prstGeom prst="rect">
            <a:avLst/>
          </a:prstGeom>
          <a:noFill/>
        </p:spPr>
        <p:txBody>
          <a:bodyPr wrap="none" rtlCol="0">
            <a:spAutoFit/>
          </a:bodyPr>
          <a:lstStyle/>
          <a:p>
            <a:pPr algn="ctr"/>
            <a:r>
              <a:rPr lang="es-ES" sz="1400" dirty="0">
                <a:solidFill>
                  <a:schemeClr val="tx1">
                    <a:lumMod val="75000"/>
                    <a:lumOff val="25000"/>
                  </a:schemeClr>
                </a:solidFill>
                <a:latin typeface="Comfortaa" pitchFamily="2" charset="0"/>
              </a:rPr>
              <a:t>Carlos </a:t>
            </a:r>
            <a:r>
              <a:rPr lang="es-ES" sz="1400" dirty="0" err="1">
                <a:solidFill>
                  <a:schemeClr val="tx1">
                    <a:lumMod val="75000"/>
                    <a:lumOff val="25000"/>
                  </a:schemeClr>
                </a:solidFill>
                <a:latin typeface="Comfortaa" pitchFamily="2" charset="0"/>
              </a:rPr>
              <a:t>Hernandez</a:t>
            </a:r>
            <a:r>
              <a:rPr lang="es-ES" sz="1400" dirty="0">
                <a:solidFill>
                  <a:schemeClr val="tx1">
                    <a:lumMod val="75000"/>
                    <a:lumOff val="25000"/>
                  </a:schemeClr>
                </a:solidFill>
                <a:latin typeface="Comfortaa" pitchFamily="2" charset="0"/>
              </a:rPr>
              <a:t>-Olivan, </a:t>
            </a:r>
            <a:r>
              <a:rPr lang="es-ES" sz="1400" dirty="0" err="1">
                <a:solidFill>
                  <a:schemeClr val="tx1">
                    <a:lumMod val="75000"/>
                    <a:lumOff val="25000"/>
                  </a:schemeClr>
                </a:solidFill>
                <a:latin typeface="Comfortaa" pitchFamily="2" charset="0"/>
              </a:rPr>
              <a:t>Jose</a:t>
            </a:r>
            <a:r>
              <a:rPr lang="es-ES" sz="1400" dirty="0">
                <a:solidFill>
                  <a:schemeClr val="tx1">
                    <a:lumMod val="75000"/>
                    <a:lumOff val="25000"/>
                  </a:schemeClr>
                </a:solidFill>
                <a:latin typeface="Comfortaa" pitchFamily="2" charset="0"/>
              </a:rPr>
              <a:t> R. </a:t>
            </a:r>
            <a:r>
              <a:rPr lang="es-ES" sz="1400" dirty="0" err="1">
                <a:solidFill>
                  <a:schemeClr val="tx1">
                    <a:lumMod val="75000"/>
                    <a:lumOff val="25000"/>
                  </a:schemeClr>
                </a:solidFill>
                <a:latin typeface="Comfortaa" pitchFamily="2" charset="0"/>
              </a:rPr>
              <a:t>Beltran</a:t>
            </a:r>
            <a:endParaRPr lang="es-ES" sz="1400" dirty="0">
              <a:solidFill>
                <a:schemeClr val="tx1">
                  <a:lumMod val="75000"/>
                  <a:lumOff val="25000"/>
                </a:schemeClr>
              </a:solidFill>
              <a:latin typeface="Comfortaa" pitchFamily="2" charset="0"/>
            </a:endParaRPr>
          </a:p>
        </p:txBody>
      </p:sp>
      <p:pic>
        <p:nvPicPr>
          <p:cNvPr id="25" name="Picture 4" descr="Ayudas de la Universidad de Zaragoza para alumnos no residentes no  comunitarios | Información académica">
            <a:extLst>
              <a:ext uri="{FF2B5EF4-FFF2-40B4-BE49-F238E27FC236}">
                <a16:creationId xmlns:a16="http://schemas.microsoft.com/office/drawing/2014/main" id="{774CE8BF-A102-4993-B4C1-7D565238E96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6274565"/>
            <a:ext cx="1931670" cy="709888"/>
          </a:xfrm>
          <a:prstGeom prst="rect">
            <a:avLst/>
          </a:prstGeom>
          <a:noFill/>
          <a:extLst>
            <a:ext uri="{909E8E84-426E-40DD-AFC4-6F175D3DCCD1}">
              <a14:hiddenFill xmlns:a14="http://schemas.microsoft.com/office/drawing/2010/main">
                <a:solidFill>
                  <a:srgbClr val="FFFFFF"/>
                </a:solidFill>
              </a14:hiddenFill>
            </a:ext>
          </a:extLst>
        </p:spPr>
      </p:pic>
      <p:sp>
        <p:nvSpPr>
          <p:cNvPr id="26" name="CuadroTexto 25">
            <a:extLst>
              <a:ext uri="{FF2B5EF4-FFF2-40B4-BE49-F238E27FC236}">
                <a16:creationId xmlns:a16="http://schemas.microsoft.com/office/drawing/2014/main" id="{278A9C70-CA2F-4FAF-8443-881FE8515B8A}"/>
              </a:ext>
            </a:extLst>
          </p:cNvPr>
          <p:cNvSpPr txBox="1"/>
          <p:nvPr/>
        </p:nvSpPr>
        <p:spPr>
          <a:xfrm>
            <a:off x="5217623" y="6476552"/>
            <a:ext cx="699230" cy="307777"/>
          </a:xfrm>
          <a:prstGeom prst="rect">
            <a:avLst/>
          </a:prstGeom>
          <a:noFill/>
        </p:spPr>
        <p:txBody>
          <a:bodyPr wrap="none" rtlCol="0">
            <a:spAutoFit/>
          </a:bodyPr>
          <a:lstStyle/>
          <a:p>
            <a:pPr algn="ctr"/>
            <a:r>
              <a:rPr lang="es-ES" sz="1400" dirty="0">
                <a:solidFill>
                  <a:schemeClr val="tx1">
                    <a:lumMod val="75000"/>
                    <a:lumOff val="25000"/>
                  </a:schemeClr>
                </a:solidFill>
                <a:latin typeface="Comfortaa" pitchFamily="2" charset="0"/>
              </a:rPr>
              <a:t>5 / 33</a:t>
            </a:r>
          </a:p>
        </p:txBody>
      </p:sp>
    </p:spTree>
    <p:extLst>
      <p:ext uri="{BB962C8B-B14F-4D97-AF65-F5344CB8AC3E}">
        <p14:creationId xmlns:p14="http://schemas.microsoft.com/office/powerpoint/2010/main" val="978063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esquinas redondeadas 19">
            <a:extLst>
              <a:ext uri="{FF2B5EF4-FFF2-40B4-BE49-F238E27FC236}">
                <a16:creationId xmlns:a16="http://schemas.microsoft.com/office/drawing/2014/main" id="{8ACCDE87-440C-4EF0-8E60-F1C329F4F144}"/>
              </a:ext>
            </a:extLst>
          </p:cNvPr>
          <p:cNvSpPr/>
          <p:nvPr/>
        </p:nvSpPr>
        <p:spPr>
          <a:xfrm>
            <a:off x="4283062" y="1255485"/>
            <a:ext cx="3476905" cy="4662316"/>
          </a:xfrm>
          <a:prstGeom prst="roundRect">
            <a:avLst>
              <a:gd name="adj" fmla="val 1880"/>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ángulo 16">
            <a:extLst>
              <a:ext uri="{FF2B5EF4-FFF2-40B4-BE49-F238E27FC236}">
                <a16:creationId xmlns:a16="http://schemas.microsoft.com/office/drawing/2014/main" id="{BE879A92-65AC-44E2-B561-A0FB330E16AB}"/>
              </a:ext>
            </a:extLst>
          </p:cNvPr>
          <p:cNvSpPr/>
          <p:nvPr/>
        </p:nvSpPr>
        <p:spPr>
          <a:xfrm>
            <a:off x="0" y="6368967"/>
            <a:ext cx="12192000" cy="509289"/>
          </a:xfrm>
          <a:prstGeom prst="rect">
            <a:avLst/>
          </a:prstGeom>
          <a:solidFill>
            <a:srgbClr val="E1E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adroTexto 17">
            <a:extLst>
              <a:ext uri="{FF2B5EF4-FFF2-40B4-BE49-F238E27FC236}">
                <a16:creationId xmlns:a16="http://schemas.microsoft.com/office/drawing/2014/main" id="{DAD379E9-86D0-475D-AAE2-AD9D8E5D4AE5}"/>
              </a:ext>
            </a:extLst>
          </p:cNvPr>
          <p:cNvSpPr txBox="1"/>
          <p:nvPr/>
        </p:nvSpPr>
        <p:spPr>
          <a:xfrm>
            <a:off x="8016200" y="6438963"/>
            <a:ext cx="4046299" cy="307777"/>
          </a:xfrm>
          <a:prstGeom prst="rect">
            <a:avLst/>
          </a:prstGeom>
          <a:noFill/>
        </p:spPr>
        <p:txBody>
          <a:bodyPr wrap="none" rtlCol="0">
            <a:spAutoFit/>
          </a:bodyPr>
          <a:lstStyle/>
          <a:p>
            <a:pPr algn="ctr"/>
            <a:r>
              <a:rPr lang="es-ES" sz="1400" dirty="0">
                <a:solidFill>
                  <a:schemeClr val="tx1">
                    <a:lumMod val="75000"/>
                    <a:lumOff val="25000"/>
                  </a:schemeClr>
                </a:solidFill>
                <a:latin typeface="Comfortaa" pitchFamily="2" charset="0"/>
              </a:rPr>
              <a:t>Carlos </a:t>
            </a:r>
            <a:r>
              <a:rPr lang="es-ES" sz="1400" dirty="0" err="1">
                <a:solidFill>
                  <a:schemeClr val="tx1">
                    <a:lumMod val="75000"/>
                    <a:lumOff val="25000"/>
                  </a:schemeClr>
                </a:solidFill>
                <a:latin typeface="Comfortaa" pitchFamily="2" charset="0"/>
              </a:rPr>
              <a:t>Hernandez</a:t>
            </a:r>
            <a:r>
              <a:rPr lang="es-ES" sz="1400" dirty="0">
                <a:solidFill>
                  <a:schemeClr val="tx1">
                    <a:lumMod val="75000"/>
                    <a:lumOff val="25000"/>
                  </a:schemeClr>
                </a:solidFill>
                <a:latin typeface="Comfortaa" pitchFamily="2" charset="0"/>
              </a:rPr>
              <a:t>-Olivan, </a:t>
            </a:r>
            <a:r>
              <a:rPr lang="es-ES" sz="1400" dirty="0" err="1">
                <a:solidFill>
                  <a:schemeClr val="tx1">
                    <a:lumMod val="75000"/>
                    <a:lumOff val="25000"/>
                  </a:schemeClr>
                </a:solidFill>
                <a:latin typeface="Comfortaa" pitchFamily="2" charset="0"/>
              </a:rPr>
              <a:t>Jose</a:t>
            </a:r>
            <a:r>
              <a:rPr lang="es-ES" sz="1400" dirty="0">
                <a:solidFill>
                  <a:schemeClr val="tx1">
                    <a:lumMod val="75000"/>
                    <a:lumOff val="25000"/>
                  </a:schemeClr>
                </a:solidFill>
                <a:latin typeface="Comfortaa" pitchFamily="2" charset="0"/>
              </a:rPr>
              <a:t> R. </a:t>
            </a:r>
            <a:r>
              <a:rPr lang="es-ES" sz="1400" dirty="0" err="1">
                <a:solidFill>
                  <a:schemeClr val="tx1">
                    <a:lumMod val="75000"/>
                    <a:lumOff val="25000"/>
                  </a:schemeClr>
                </a:solidFill>
                <a:latin typeface="Comfortaa" pitchFamily="2" charset="0"/>
              </a:rPr>
              <a:t>Beltran</a:t>
            </a:r>
            <a:endParaRPr lang="es-ES" sz="1400" dirty="0">
              <a:solidFill>
                <a:schemeClr val="tx1">
                  <a:lumMod val="75000"/>
                  <a:lumOff val="25000"/>
                </a:schemeClr>
              </a:solidFill>
              <a:latin typeface="Comfortaa" pitchFamily="2" charset="0"/>
            </a:endParaRPr>
          </a:p>
        </p:txBody>
      </p:sp>
      <p:pic>
        <p:nvPicPr>
          <p:cNvPr id="19" name="Picture 4" descr="Ayudas de la Universidad de Zaragoza para alumnos no residentes no  comunitarios | Información académica">
            <a:extLst>
              <a:ext uri="{FF2B5EF4-FFF2-40B4-BE49-F238E27FC236}">
                <a16:creationId xmlns:a16="http://schemas.microsoft.com/office/drawing/2014/main" id="{11566EDB-DBCF-480F-B724-B7C4BBBDD0A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6274565"/>
            <a:ext cx="1931670" cy="709888"/>
          </a:xfrm>
          <a:prstGeom prst="rect">
            <a:avLst/>
          </a:prstGeom>
          <a:noFill/>
          <a:extLst>
            <a:ext uri="{909E8E84-426E-40DD-AFC4-6F175D3DCCD1}">
              <a14:hiddenFill xmlns:a14="http://schemas.microsoft.com/office/drawing/2010/main">
                <a:solidFill>
                  <a:srgbClr val="FFFFFF"/>
                </a:solidFill>
              </a14:hiddenFill>
            </a:ext>
          </a:extLst>
        </p:spPr>
      </p:pic>
      <p:sp>
        <p:nvSpPr>
          <p:cNvPr id="23" name="CuadroTexto 22">
            <a:extLst>
              <a:ext uri="{FF2B5EF4-FFF2-40B4-BE49-F238E27FC236}">
                <a16:creationId xmlns:a16="http://schemas.microsoft.com/office/drawing/2014/main" id="{926A2F36-E6AF-4DCF-9D51-5E916E713AD9}"/>
              </a:ext>
            </a:extLst>
          </p:cNvPr>
          <p:cNvSpPr txBox="1"/>
          <p:nvPr/>
        </p:nvSpPr>
        <p:spPr>
          <a:xfrm>
            <a:off x="5221630" y="6476552"/>
            <a:ext cx="691216" cy="307777"/>
          </a:xfrm>
          <a:prstGeom prst="rect">
            <a:avLst/>
          </a:prstGeom>
          <a:noFill/>
        </p:spPr>
        <p:txBody>
          <a:bodyPr wrap="none" rtlCol="0">
            <a:spAutoFit/>
          </a:bodyPr>
          <a:lstStyle/>
          <a:p>
            <a:pPr algn="ctr"/>
            <a:r>
              <a:rPr lang="es-ES" sz="1400" dirty="0">
                <a:solidFill>
                  <a:schemeClr val="tx1">
                    <a:lumMod val="75000"/>
                    <a:lumOff val="25000"/>
                  </a:schemeClr>
                </a:solidFill>
                <a:latin typeface="Comfortaa" pitchFamily="2" charset="0"/>
              </a:rPr>
              <a:t>6 / 33</a:t>
            </a:r>
          </a:p>
        </p:txBody>
      </p:sp>
      <p:sp>
        <p:nvSpPr>
          <p:cNvPr id="27" name="Rectángulo 26">
            <a:extLst>
              <a:ext uri="{FF2B5EF4-FFF2-40B4-BE49-F238E27FC236}">
                <a16:creationId xmlns:a16="http://schemas.microsoft.com/office/drawing/2014/main" id="{084E3BFC-4414-4649-8637-3C86D7BB7588}"/>
              </a:ext>
            </a:extLst>
          </p:cNvPr>
          <p:cNvSpPr/>
          <p:nvPr/>
        </p:nvSpPr>
        <p:spPr>
          <a:xfrm>
            <a:off x="0" y="-11293"/>
            <a:ext cx="12192000" cy="1000177"/>
          </a:xfrm>
          <a:prstGeom prst="rect">
            <a:avLst/>
          </a:prstGeom>
          <a:solidFill>
            <a:srgbClr val="E1E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uadroTexto 27">
            <a:extLst>
              <a:ext uri="{FF2B5EF4-FFF2-40B4-BE49-F238E27FC236}">
                <a16:creationId xmlns:a16="http://schemas.microsoft.com/office/drawing/2014/main" id="{D42A197B-4F8E-4ED6-8121-971262BC77E4}"/>
              </a:ext>
            </a:extLst>
          </p:cNvPr>
          <p:cNvSpPr txBox="1"/>
          <p:nvPr/>
        </p:nvSpPr>
        <p:spPr>
          <a:xfrm>
            <a:off x="406239" y="203615"/>
            <a:ext cx="11492391" cy="646331"/>
          </a:xfrm>
          <a:prstGeom prst="rect">
            <a:avLst/>
          </a:prstGeom>
          <a:noFill/>
        </p:spPr>
        <p:txBody>
          <a:bodyPr wrap="square">
            <a:spAutoFit/>
          </a:bodyPr>
          <a:lstStyle/>
          <a:p>
            <a:r>
              <a:rPr lang="es-ES" sz="3600" dirty="0" err="1">
                <a:latin typeface="Comfortaa" pitchFamily="2" charset="0"/>
              </a:rPr>
              <a:t>Outline</a:t>
            </a:r>
            <a:r>
              <a:rPr lang="es-ES" sz="3600" dirty="0">
                <a:latin typeface="Comfortaa" pitchFamily="2" charset="0"/>
              </a:rPr>
              <a:t>: Music </a:t>
            </a:r>
            <a:r>
              <a:rPr lang="es-ES" sz="3600" dirty="0" err="1">
                <a:latin typeface="Comfortaa" pitchFamily="2" charset="0"/>
              </a:rPr>
              <a:t>Classification</a:t>
            </a:r>
            <a:r>
              <a:rPr lang="es-ES" sz="3600" dirty="0">
                <a:latin typeface="Comfortaa" pitchFamily="2" charset="0"/>
              </a:rPr>
              <a:t> (1880s – 2020s)</a:t>
            </a:r>
            <a:endParaRPr lang="en-US" sz="3600" dirty="0">
              <a:latin typeface="Comfortaa" pitchFamily="2" charset="0"/>
            </a:endParaRPr>
          </a:p>
        </p:txBody>
      </p:sp>
      <p:sp>
        <p:nvSpPr>
          <p:cNvPr id="13" name="CuadroTexto 12">
            <a:extLst>
              <a:ext uri="{FF2B5EF4-FFF2-40B4-BE49-F238E27FC236}">
                <a16:creationId xmlns:a16="http://schemas.microsoft.com/office/drawing/2014/main" id="{5271D323-A2A0-455C-BFDB-2A1E602FD53C}"/>
              </a:ext>
            </a:extLst>
          </p:cNvPr>
          <p:cNvSpPr txBox="1"/>
          <p:nvPr/>
        </p:nvSpPr>
        <p:spPr>
          <a:xfrm>
            <a:off x="342525" y="5241315"/>
            <a:ext cx="3540619" cy="646331"/>
          </a:xfrm>
          <a:prstGeom prst="rect">
            <a:avLst/>
          </a:prstGeom>
          <a:noFill/>
        </p:spPr>
        <p:txBody>
          <a:bodyPr wrap="square">
            <a:spAutoFit/>
          </a:bodyPr>
          <a:lstStyle/>
          <a:p>
            <a:r>
              <a:rPr lang="en-US" dirty="0" err="1">
                <a:hlinkClick r:id="rId3"/>
              </a:rPr>
              <a:t>Musicmap</a:t>
            </a:r>
            <a:r>
              <a:rPr lang="en-US" dirty="0">
                <a:hlinkClick r:id="rId3"/>
              </a:rPr>
              <a:t> | The Genealogy and History of Popular Music Genres</a:t>
            </a:r>
            <a:endParaRPr lang="en-US" dirty="0"/>
          </a:p>
        </p:txBody>
      </p:sp>
      <p:sp>
        <p:nvSpPr>
          <p:cNvPr id="14" name="Rectángulo: esquinas redondeadas 13">
            <a:extLst>
              <a:ext uri="{FF2B5EF4-FFF2-40B4-BE49-F238E27FC236}">
                <a16:creationId xmlns:a16="http://schemas.microsoft.com/office/drawing/2014/main" id="{FCC8D88C-D93F-4942-936C-AB1F4FAAFBBC}"/>
              </a:ext>
            </a:extLst>
          </p:cNvPr>
          <p:cNvSpPr/>
          <p:nvPr/>
        </p:nvSpPr>
        <p:spPr>
          <a:xfrm>
            <a:off x="8089433" y="1231122"/>
            <a:ext cx="3476905" cy="4662315"/>
          </a:xfrm>
          <a:prstGeom prst="roundRect">
            <a:avLst>
              <a:gd name="adj" fmla="val 2209"/>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uadroTexto 14">
            <a:extLst>
              <a:ext uri="{FF2B5EF4-FFF2-40B4-BE49-F238E27FC236}">
                <a16:creationId xmlns:a16="http://schemas.microsoft.com/office/drawing/2014/main" id="{C080B938-B2A5-4309-8A0E-1250781496EC}"/>
              </a:ext>
            </a:extLst>
          </p:cNvPr>
          <p:cNvSpPr txBox="1"/>
          <p:nvPr/>
        </p:nvSpPr>
        <p:spPr>
          <a:xfrm>
            <a:off x="8227807" y="1812230"/>
            <a:ext cx="2240280" cy="3970318"/>
          </a:xfrm>
          <a:prstGeom prst="rect">
            <a:avLst/>
          </a:prstGeom>
          <a:noFill/>
        </p:spPr>
        <p:txBody>
          <a:bodyPr wrap="square">
            <a:spAutoFit/>
          </a:bodyPr>
          <a:lstStyle/>
          <a:p>
            <a:r>
              <a:rPr lang="en-US" dirty="0">
                <a:latin typeface="Comfortaa" pitchFamily="2" charset="0"/>
              </a:rPr>
              <a:t>Rock ‘N’ Roll</a:t>
            </a:r>
          </a:p>
          <a:p>
            <a:r>
              <a:rPr lang="en-US" dirty="0">
                <a:latin typeface="Comfortaa" pitchFamily="2" charset="0"/>
              </a:rPr>
              <a:t>Pop</a:t>
            </a:r>
          </a:p>
          <a:p>
            <a:r>
              <a:rPr lang="en-US" dirty="0">
                <a:latin typeface="Comfortaa" pitchFamily="2" charset="0"/>
              </a:rPr>
              <a:t>Punk</a:t>
            </a:r>
          </a:p>
          <a:p>
            <a:r>
              <a:rPr lang="en-US" dirty="0">
                <a:latin typeface="Comfortaa" pitchFamily="2" charset="0"/>
              </a:rPr>
              <a:t>…</a:t>
            </a:r>
          </a:p>
          <a:p>
            <a:r>
              <a:rPr lang="en-US" dirty="0">
                <a:latin typeface="Comfortaa" pitchFamily="2" charset="0"/>
              </a:rPr>
              <a:t>Country</a:t>
            </a:r>
          </a:p>
          <a:p>
            <a:endParaRPr lang="en-US" dirty="0">
              <a:latin typeface="Comfortaa" pitchFamily="2" charset="0"/>
            </a:endParaRPr>
          </a:p>
          <a:p>
            <a:r>
              <a:rPr lang="en-US" dirty="0">
                <a:latin typeface="Comfortaa" pitchFamily="2" charset="0"/>
              </a:rPr>
              <a:t>Blues</a:t>
            </a:r>
          </a:p>
          <a:p>
            <a:r>
              <a:rPr lang="en-US" dirty="0">
                <a:latin typeface="Comfortaa" pitchFamily="2" charset="0"/>
              </a:rPr>
              <a:t>Jazz</a:t>
            </a:r>
          </a:p>
          <a:p>
            <a:r>
              <a:rPr lang="en-US" dirty="0">
                <a:latin typeface="Comfortaa" pitchFamily="2" charset="0"/>
              </a:rPr>
              <a:t>Gospel</a:t>
            </a:r>
          </a:p>
          <a:p>
            <a:endParaRPr lang="en-US" dirty="0">
              <a:latin typeface="Comfortaa" pitchFamily="2" charset="0"/>
            </a:endParaRPr>
          </a:p>
          <a:p>
            <a:r>
              <a:rPr lang="en-US" dirty="0">
                <a:latin typeface="Comfortaa" pitchFamily="2" charset="0"/>
              </a:rPr>
              <a:t>Rap</a:t>
            </a:r>
          </a:p>
          <a:p>
            <a:endParaRPr lang="en-US" dirty="0">
              <a:latin typeface="Comfortaa" pitchFamily="2" charset="0"/>
            </a:endParaRPr>
          </a:p>
          <a:p>
            <a:r>
              <a:rPr lang="en-US" dirty="0">
                <a:latin typeface="Comfortaa" pitchFamily="2" charset="0"/>
              </a:rPr>
              <a:t>Techno</a:t>
            </a:r>
          </a:p>
          <a:p>
            <a:endParaRPr lang="en-US" dirty="0"/>
          </a:p>
        </p:txBody>
      </p:sp>
      <p:sp>
        <p:nvSpPr>
          <p:cNvPr id="16" name="CuadroTexto 15">
            <a:extLst>
              <a:ext uri="{FF2B5EF4-FFF2-40B4-BE49-F238E27FC236}">
                <a16:creationId xmlns:a16="http://schemas.microsoft.com/office/drawing/2014/main" id="{23A27FEA-4494-4FA1-9620-BA199E1CBF77}"/>
              </a:ext>
            </a:extLst>
          </p:cNvPr>
          <p:cNvSpPr txBox="1"/>
          <p:nvPr/>
        </p:nvSpPr>
        <p:spPr>
          <a:xfrm>
            <a:off x="8178277" y="1243304"/>
            <a:ext cx="3388061" cy="369332"/>
          </a:xfrm>
          <a:prstGeom prst="rect">
            <a:avLst/>
          </a:prstGeom>
          <a:noFill/>
        </p:spPr>
        <p:txBody>
          <a:bodyPr wrap="square">
            <a:spAutoFit/>
          </a:bodyPr>
          <a:lstStyle/>
          <a:p>
            <a:r>
              <a:rPr lang="en-US" sz="1800" b="1" dirty="0">
                <a:solidFill>
                  <a:srgbClr val="2D699F"/>
                </a:solidFill>
                <a:latin typeface="Comfortaa" pitchFamily="2" charset="0"/>
              </a:rPr>
              <a:t>POPULAR MUSIC / FOLK</a:t>
            </a:r>
            <a:endParaRPr lang="en-US" b="1" dirty="0">
              <a:solidFill>
                <a:srgbClr val="2D699F"/>
              </a:solidFill>
            </a:endParaRPr>
          </a:p>
        </p:txBody>
      </p:sp>
      <p:sp>
        <p:nvSpPr>
          <p:cNvPr id="21" name="CuadroTexto 20">
            <a:extLst>
              <a:ext uri="{FF2B5EF4-FFF2-40B4-BE49-F238E27FC236}">
                <a16:creationId xmlns:a16="http://schemas.microsoft.com/office/drawing/2014/main" id="{D840087E-6521-4CC0-B212-D3F0058FEBC4}"/>
              </a:ext>
            </a:extLst>
          </p:cNvPr>
          <p:cNvSpPr txBox="1"/>
          <p:nvPr/>
        </p:nvSpPr>
        <p:spPr>
          <a:xfrm>
            <a:off x="4321109" y="1255486"/>
            <a:ext cx="2758891" cy="369332"/>
          </a:xfrm>
          <a:prstGeom prst="rect">
            <a:avLst/>
          </a:prstGeom>
          <a:noFill/>
        </p:spPr>
        <p:txBody>
          <a:bodyPr wrap="square">
            <a:spAutoFit/>
          </a:bodyPr>
          <a:lstStyle/>
          <a:p>
            <a:r>
              <a:rPr lang="es-ES" b="1" dirty="0">
                <a:solidFill>
                  <a:srgbClr val="2D699F"/>
                </a:solidFill>
                <a:latin typeface="Comfortaa" pitchFamily="2" charset="0"/>
              </a:rPr>
              <a:t>C</a:t>
            </a:r>
            <a:r>
              <a:rPr lang="en-US" b="1" dirty="0">
                <a:solidFill>
                  <a:srgbClr val="2D699F"/>
                </a:solidFill>
                <a:latin typeface="Comfortaa" pitchFamily="2" charset="0"/>
              </a:rPr>
              <a:t>LASSICAL MUSIC</a:t>
            </a:r>
            <a:endParaRPr lang="en-US" b="1" dirty="0">
              <a:solidFill>
                <a:srgbClr val="2D699F"/>
              </a:solidFill>
            </a:endParaRPr>
          </a:p>
        </p:txBody>
      </p:sp>
      <p:sp>
        <p:nvSpPr>
          <p:cNvPr id="22" name="CuadroTexto 21">
            <a:extLst>
              <a:ext uri="{FF2B5EF4-FFF2-40B4-BE49-F238E27FC236}">
                <a16:creationId xmlns:a16="http://schemas.microsoft.com/office/drawing/2014/main" id="{549B8A25-8908-4FAF-BE27-E87870913830}"/>
              </a:ext>
            </a:extLst>
          </p:cNvPr>
          <p:cNvSpPr txBox="1"/>
          <p:nvPr/>
        </p:nvSpPr>
        <p:spPr>
          <a:xfrm>
            <a:off x="4435144" y="2087933"/>
            <a:ext cx="2240280" cy="2031325"/>
          </a:xfrm>
          <a:prstGeom prst="rect">
            <a:avLst/>
          </a:prstGeom>
          <a:noFill/>
        </p:spPr>
        <p:txBody>
          <a:bodyPr wrap="square">
            <a:spAutoFit/>
          </a:bodyPr>
          <a:lstStyle/>
          <a:p>
            <a:r>
              <a:rPr lang="en-US" dirty="0">
                <a:latin typeface="Comfortaa" pitchFamily="2" charset="0"/>
              </a:rPr>
              <a:t>Medieval</a:t>
            </a:r>
          </a:p>
          <a:p>
            <a:r>
              <a:rPr lang="en-US" dirty="0">
                <a:latin typeface="Comfortaa" pitchFamily="2" charset="0"/>
              </a:rPr>
              <a:t>Renaissance</a:t>
            </a:r>
          </a:p>
          <a:p>
            <a:r>
              <a:rPr lang="en-US" dirty="0">
                <a:latin typeface="Comfortaa" pitchFamily="2" charset="0"/>
              </a:rPr>
              <a:t>Baroque</a:t>
            </a:r>
          </a:p>
          <a:p>
            <a:r>
              <a:rPr lang="en-US" dirty="0">
                <a:latin typeface="Comfortaa" pitchFamily="2" charset="0"/>
              </a:rPr>
              <a:t>Classical</a:t>
            </a:r>
          </a:p>
          <a:p>
            <a:r>
              <a:rPr lang="en-US" dirty="0">
                <a:latin typeface="Comfortaa" pitchFamily="2" charset="0"/>
              </a:rPr>
              <a:t>Romantic</a:t>
            </a:r>
          </a:p>
          <a:p>
            <a:r>
              <a:rPr lang="en-US" dirty="0">
                <a:latin typeface="Comfortaa" pitchFamily="2" charset="0"/>
              </a:rPr>
              <a:t>Modern</a:t>
            </a:r>
          </a:p>
          <a:p>
            <a:r>
              <a:rPr lang="en-US" dirty="0">
                <a:latin typeface="Comfortaa" pitchFamily="2" charset="0"/>
              </a:rPr>
              <a:t>Contemporary</a:t>
            </a:r>
          </a:p>
        </p:txBody>
      </p:sp>
      <p:sp>
        <p:nvSpPr>
          <p:cNvPr id="24" name="CuadroTexto 23">
            <a:extLst>
              <a:ext uri="{FF2B5EF4-FFF2-40B4-BE49-F238E27FC236}">
                <a16:creationId xmlns:a16="http://schemas.microsoft.com/office/drawing/2014/main" id="{133FADAE-5C77-4412-8FA4-398C2DD8C178}"/>
              </a:ext>
            </a:extLst>
          </p:cNvPr>
          <p:cNvSpPr txBox="1"/>
          <p:nvPr/>
        </p:nvSpPr>
        <p:spPr>
          <a:xfrm>
            <a:off x="4425669" y="1656320"/>
            <a:ext cx="2376033" cy="400110"/>
          </a:xfrm>
          <a:prstGeom prst="rect">
            <a:avLst/>
          </a:prstGeom>
          <a:noFill/>
        </p:spPr>
        <p:txBody>
          <a:bodyPr wrap="square">
            <a:spAutoFit/>
          </a:bodyPr>
          <a:lstStyle/>
          <a:p>
            <a:r>
              <a:rPr lang="en-US" sz="2000" dirty="0">
                <a:solidFill>
                  <a:srgbClr val="8A3CC4"/>
                </a:solidFill>
                <a:latin typeface="Comfortaa" pitchFamily="2" charset="0"/>
              </a:rPr>
              <a:t>Genres/Periods</a:t>
            </a:r>
          </a:p>
        </p:txBody>
      </p:sp>
      <p:sp>
        <p:nvSpPr>
          <p:cNvPr id="26" name="CuadroTexto 25">
            <a:extLst>
              <a:ext uri="{FF2B5EF4-FFF2-40B4-BE49-F238E27FC236}">
                <a16:creationId xmlns:a16="http://schemas.microsoft.com/office/drawing/2014/main" id="{0A1CD333-58AA-4F0C-A147-937F689C886D}"/>
              </a:ext>
            </a:extLst>
          </p:cNvPr>
          <p:cNvSpPr txBox="1"/>
          <p:nvPr/>
        </p:nvSpPr>
        <p:spPr>
          <a:xfrm>
            <a:off x="4435144" y="4227705"/>
            <a:ext cx="1392157" cy="400110"/>
          </a:xfrm>
          <a:prstGeom prst="rect">
            <a:avLst/>
          </a:prstGeom>
          <a:noFill/>
        </p:spPr>
        <p:txBody>
          <a:bodyPr wrap="square">
            <a:spAutoFit/>
          </a:bodyPr>
          <a:lstStyle/>
          <a:p>
            <a:r>
              <a:rPr lang="en-US" sz="2000" dirty="0">
                <a:solidFill>
                  <a:srgbClr val="8A3CC4"/>
                </a:solidFill>
                <a:latin typeface="Comfortaa" pitchFamily="2" charset="0"/>
              </a:rPr>
              <a:t>Forms</a:t>
            </a:r>
          </a:p>
        </p:txBody>
      </p:sp>
      <p:sp>
        <p:nvSpPr>
          <p:cNvPr id="30" name="CuadroTexto 29">
            <a:extLst>
              <a:ext uri="{FF2B5EF4-FFF2-40B4-BE49-F238E27FC236}">
                <a16:creationId xmlns:a16="http://schemas.microsoft.com/office/drawing/2014/main" id="{454412C6-25C7-46F3-BDF4-C5BA971E3A4A}"/>
              </a:ext>
            </a:extLst>
          </p:cNvPr>
          <p:cNvSpPr txBox="1"/>
          <p:nvPr/>
        </p:nvSpPr>
        <p:spPr>
          <a:xfrm>
            <a:off x="4480833" y="4673764"/>
            <a:ext cx="2240280" cy="1477328"/>
          </a:xfrm>
          <a:prstGeom prst="rect">
            <a:avLst/>
          </a:prstGeom>
          <a:noFill/>
        </p:spPr>
        <p:txBody>
          <a:bodyPr wrap="square">
            <a:spAutoFit/>
          </a:bodyPr>
          <a:lstStyle/>
          <a:p>
            <a:r>
              <a:rPr lang="en-US" dirty="0">
                <a:latin typeface="Comfortaa" pitchFamily="2" charset="0"/>
              </a:rPr>
              <a:t>Symphony</a:t>
            </a:r>
          </a:p>
          <a:p>
            <a:r>
              <a:rPr lang="en-US" dirty="0">
                <a:latin typeface="Comfortaa" pitchFamily="2" charset="0"/>
              </a:rPr>
              <a:t>Chamber</a:t>
            </a:r>
          </a:p>
          <a:p>
            <a:r>
              <a:rPr lang="en-US" dirty="0">
                <a:latin typeface="Comfortaa" pitchFamily="2" charset="0"/>
              </a:rPr>
              <a:t>Opera</a:t>
            </a:r>
          </a:p>
          <a:p>
            <a:r>
              <a:rPr lang="en-US" dirty="0">
                <a:latin typeface="Comfortaa" pitchFamily="2" charset="0"/>
              </a:rPr>
              <a:t>Vocal</a:t>
            </a:r>
          </a:p>
          <a:p>
            <a:endParaRPr lang="en-US" dirty="0"/>
          </a:p>
        </p:txBody>
      </p:sp>
      <p:sp>
        <p:nvSpPr>
          <p:cNvPr id="31" name="Rectángulo: esquinas redondeadas 30">
            <a:extLst>
              <a:ext uri="{FF2B5EF4-FFF2-40B4-BE49-F238E27FC236}">
                <a16:creationId xmlns:a16="http://schemas.microsoft.com/office/drawing/2014/main" id="{ED698AE9-C8E0-457A-90BF-ED42537564FC}"/>
              </a:ext>
            </a:extLst>
          </p:cNvPr>
          <p:cNvSpPr/>
          <p:nvPr/>
        </p:nvSpPr>
        <p:spPr>
          <a:xfrm>
            <a:off x="406239" y="1243304"/>
            <a:ext cx="3476905" cy="1904752"/>
          </a:xfrm>
          <a:prstGeom prst="roundRect">
            <a:avLst>
              <a:gd name="adj" fmla="val 3743"/>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uadroTexto 31">
            <a:extLst>
              <a:ext uri="{FF2B5EF4-FFF2-40B4-BE49-F238E27FC236}">
                <a16:creationId xmlns:a16="http://schemas.microsoft.com/office/drawing/2014/main" id="{36C5F294-5FE8-4760-9C9A-46EF8BFB8109}"/>
              </a:ext>
            </a:extLst>
          </p:cNvPr>
          <p:cNvSpPr txBox="1"/>
          <p:nvPr/>
        </p:nvSpPr>
        <p:spPr>
          <a:xfrm>
            <a:off x="495083" y="1255485"/>
            <a:ext cx="2713847" cy="369332"/>
          </a:xfrm>
          <a:prstGeom prst="rect">
            <a:avLst/>
          </a:prstGeom>
          <a:noFill/>
        </p:spPr>
        <p:txBody>
          <a:bodyPr wrap="square">
            <a:spAutoFit/>
          </a:bodyPr>
          <a:lstStyle/>
          <a:p>
            <a:r>
              <a:rPr lang="en-US" sz="1800" b="1" dirty="0">
                <a:solidFill>
                  <a:srgbClr val="2D699F"/>
                </a:solidFill>
                <a:latin typeface="Comfortaa" pitchFamily="2" charset="0"/>
              </a:rPr>
              <a:t>“UTILITY” MUSIC</a:t>
            </a:r>
            <a:endParaRPr lang="en-US" b="1" dirty="0">
              <a:solidFill>
                <a:srgbClr val="2D699F"/>
              </a:solidFill>
            </a:endParaRPr>
          </a:p>
        </p:txBody>
      </p:sp>
      <p:sp>
        <p:nvSpPr>
          <p:cNvPr id="33" name="CuadroTexto 32">
            <a:extLst>
              <a:ext uri="{FF2B5EF4-FFF2-40B4-BE49-F238E27FC236}">
                <a16:creationId xmlns:a16="http://schemas.microsoft.com/office/drawing/2014/main" id="{5864C2C9-1E7D-4AB3-ABCE-3B291065E3A1}"/>
              </a:ext>
            </a:extLst>
          </p:cNvPr>
          <p:cNvSpPr txBox="1"/>
          <p:nvPr/>
        </p:nvSpPr>
        <p:spPr>
          <a:xfrm>
            <a:off x="525958" y="1717592"/>
            <a:ext cx="1874342" cy="1200329"/>
          </a:xfrm>
          <a:prstGeom prst="rect">
            <a:avLst/>
          </a:prstGeom>
          <a:noFill/>
        </p:spPr>
        <p:txBody>
          <a:bodyPr wrap="square">
            <a:spAutoFit/>
          </a:bodyPr>
          <a:lstStyle/>
          <a:p>
            <a:r>
              <a:rPr lang="en-US" dirty="0">
                <a:latin typeface="Comfortaa" pitchFamily="2" charset="0"/>
              </a:rPr>
              <a:t>Religious</a:t>
            </a:r>
          </a:p>
          <a:p>
            <a:r>
              <a:rPr lang="en-US" dirty="0">
                <a:latin typeface="Comfortaa" pitchFamily="2" charset="0"/>
              </a:rPr>
              <a:t>Soundtracks (TV, Cinema…)</a:t>
            </a:r>
          </a:p>
          <a:p>
            <a:r>
              <a:rPr lang="en-US" dirty="0">
                <a:latin typeface="Comfortaa" pitchFamily="2" charset="0"/>
              </a:rPr>
              <a:t>…</a:t>
            </a:r>
          </a:p>
        </p:txBody>
      </p:sp>
      <p:sp>
        <p:nvSpPr>
          <p:cNvPr id="34" name="Rectángulo: esquinas redondeadas 33">
            <a:extLst>
              <a:ext uri="{FF2B5EF4-FFF2-40B4-BE49-F238E27FC236}">
                <a16:creationId xmlns:a16="http://schemas.microsoft.com/office/drawing/2014/main" id="{663857D9-C5D0-477A-A79B-915F68A810B0}"/>
              </a:ext>
            </a:extLst>
          </p:cNvPr>
          <p:cNvSpPr/>
          <p:nvPr/>
        </p:nvSpPr>
        <p:spPr>
          <a:xfrm>
            <a:off x="406239" y="3513098"/>
            <a:ext cx="3476905" cy="1414878"/>
          </a:xfrm>
          <a:prstGeom prst="roundRect">
            <a:avLst>
              <a:gd name="adj" fmla="val 3743"/>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uadroTexto 34">
            <a:extLst>
              <a:ext uri="{FF2B5EF4-FFF2-40B4-BE49-F238E27FC236}">
                <a16:creationId xmlns:a16="http://schemas.microsoft.com/office/drawing/2014/main" id="{FC0D8C23-91E7-4D62-9260-02CD8A7FBFFC}"/>
              </a:ext>
            </a:extLst>
          </p:cNvPr>
          <p:cNvSpPr txBox="1"/>
          <p:nvPr/>
        </p:nvSpPr>
        <p:spPr>
          <a:xfrm>
            <a:off x="495083" y="3525279"/>
            <a:ext cx="3158875" cy="369332"/>
          </a:xfrm>
          <a:prstGeom prst="rect">
            <a:avLst/>
          </a:prstGeom>
          <a:noFill/>
        </p:spPr>
        <p:txBody>
          <a:bodyPr wrap="square">
            <a:spAutoFit/>
          </a:bodyPr>
          <a:lstStyle/>
          <a:p>
            <a:r>
              <a:rPr lang="en-US" sz="1800" b="1" dirty="0">
                <a:solidFill>
                  <a:srgbClr val="2D699F"/>
                </a:solidFill>
                <a:latin typeface="Comfortaa" pitchFamily="2" charset="0"/>
              </a:rPr>
              <a:t>MUSIC OF THE WORLD</a:t>
            </a:r>
            <a:endParaRPr lang="en-US" b="1" dirty="0">
              <a:solidFill>
                <a:srgbClr val="2D699F"/>
              </a:solidFill>
            </a:endParaRPr>
          </a:p>
        </p:txBody>
      </p:sp>
      <p:sp>
        <p:nvSpPr>
          <p:cNvPr id="36" name="CuadroTexto 35">
            <a:extLst>
              <a:ext uri="{FF2B5EF4-FFF2-40B4-BE49-F238E27FC236}">
                <a16:creationId xmlns:a16="http://schemas.microsoft.com/office/drawing/2014/main" id="{81DD6866-AE17-4D3A-A287-DDBC026004FE}"/>
              </a:ext>
            </a:extLst>
          </p:cNvPr>
          <p:cNvSpPr txBox="1"/>
          <p:nvPr/>
        </p:nvSpPr>
        <p:spPr>
          <a:xfrm>
            <a:off x="525958" y="3922600"/>
            <a:ext cx="3427638" cy="923330"/>
          </a:xfrm>
          <a:prstGeom prst="rect">
            <a:avLst/>
          </a:prstGeom>
          <a:noFill/>
        </p:spPr>
        <p:txBody>
          <a:bodyPr wrap="square">
            <a:spAutoFit/>
          </a:bodyPr>
          <a:lstStyle/>
          <a:p>
            <a:r>
              <a:rPr lang="en-US" dirty="0">
                <a:latin typeface="Comfortaa" pitchFamily="2" charset="0"/>
              </a:rPr>
              <a:t>Habanera</a:t>
            </a:r>
          </a:p>
          <a:p>
            <a:r>
              <a:rPr lang="en-US" dirty="0">
                <a:latin typeface="Comfortaa" pitchFamily="2" charset="0"/>
              </a:rPr>
              <a:t>Salsa</a:t>
            </a:r>
          </a:p>
          <a:p>
            <a:r>
              <a:rPr lang="en-US" dirty="0">
                <a:latin typeface="Comfortaa" pitchFamily="2" charset="0"/>
              </a:rPr>
              <a:t>…</a:t>
            </a:r>
          </a:p>
        </p:txBody>
      </p:sp>
      <p:pic>
        <p:nvPicPr>
          <p:cNvPr id="5" name="Imagen 4">
            <a:extLst>
              <a:ext uri="{FF2B5EF4-FFF2-40B4-BE49-F238E27FC236}">
                <a16:creationId xmlns:a16="http://schemas.microsoft.com/office/drawing/2014/main" id="{1D7FEB0C-B3B4-451A-94D8-1B7FC6A153DC}"/>
              </a:ext>
            </a:extLst>
          </p:cNvPr>
          <p:cNvPicPr>
            <a:picLocks noChangeAspect="1"/>
          </p:cNvPicPr>
          <p:nvPr/>
        </p:nvPicPr>
        <p:blipFill rotWithShape="1">
          <a:blip r:embed="rId4"/>
          <a:srcRect b="19805"/>
          <a:stretch/>
        </p:blipFill>
        <p:spPr>
          <a:xfrm>
            <a:off x="3079264" y="4007173"/>
            <a:ext cx="762753" cy="611692"/>
          </a:xfrm>
          <a:prstGeom prst="rect">
            <a:avLst/>
          </a:prstGeom>
        </p:spPr>
      </p:pic>
      <p:pic>
        <p:nvPicPr>
          <p:cNvPr id="7" name="Imagen 6">
            <a:extLst>
              <a:ext uri="{FF2B5EF4-FFF2-40B4-BE49-F238E27FC236}">
                <a16:creationId xmlns:a16="http://schemas.microsoft.com/office/drawing/2014/main" id="{C0B09AFA-687C-43A0-90D6-0396167F32C0}"/>
              </a:ext>
            </a:extLst>
          </p:cNvPr>
          <p:cNvPicPr>
            <a:picLocks noChangeAspect="1"/>
          </p:cNvPicPr>
          <p:nvPr/>
        </p:nvPicPr>
        <p:blipFill rotWithShape="1">
          <a:blip r:embed="rId5"/>
          <a:srcRect b="19805"/>
          <a:stretch/>
        </p:blipFill>
        <p:spPr>
          <a:xfrm>
            <a:off x="10328445" y="1748678"/>
            <a:ext cx="1191346" cy="955404"/>
          </a:xfrm>
          <a:prstGeom prst="rect">
            <a:avLst/>
          </a:prstGeom>
        </p:spPr>
      </p:pic>
      <p:pic>
        <p:nvPicPr>
          <p:cNvPr id="9" name="Imagen 8">
            <a:extLst>
              <a:ext uri="{FF2B5EF4-FFF2-40B4-BE49-F238E27FC236}">
                <a16:creationId xmlns:a16="http://schemas.microsoft.com/office/drawing/2014/main" id="{B850A73A-8EA6-4ADD-BC26-5733EBC1BC9C}"/>
              </a:ext>
            </a:extLst>
          </p:cNvPr>
          <p:cNvPicPr>
            <a:picLocks noChangeAspect="1"/>
          </p:cNvPicPr>
          <p:nvPr/>
        </p:nvPicPr>
        <p:blipFill rotWithShape="1">
          <a:blip r:embed="rId6"/>
          <a:srcRect b="17219"/>
          <a:stretch/>
        </p:blipFill>
        <p:spPr>
          <a:xfrm>
            <a:off x="6675424" y="1416309"/>
            <a:ext cx="1208216" cy="1000177"/>
          </a:xfrm>
          <a:prstGeom prst="rect">
            <a:avLst/>
          </a:prstGeom>
        </p:spPr>
      </p:pic>
      <p:pic>
        <p:nvPicPr>
          <p:cNvPr id="11" name="Imagen 10">
            <a:extLst>
              <a:ext uri="{FF2B5EF4-FFF2-40B4-BE49-F238E27FC236}">
                <a16:creationId xmlns:a16="http://schemas.microsoft.com/office/drawing/2014/main" id="{B0A5787B-D175-4713-9ADC-6E70DF7F5EC6}"/>
              </a:ext>
            </a:extLst>
          </p:cNvPr>
          <p:cNvPicPr>
            <a:picLocks noChangeAspect="1"/>
          </p:cNvPicPr>
          <p:nvPr/>
        </p:nvPicPr>
        <p:blipFill rotWithShape="1">
          <a:blip r:embed="rId7"/>
          <a:srcRect b="29587"/>
          <a:stretch/>
        </p:blipFill>
        <p:spPr>
          <a:xfrm>
            <a:off x="3064729" y="1346319"/>
            <a:ext cx="762753" cy="537073"/>
          </a:xfrm>
          <a:prstGeom prst="rect">
            <a:avLst/>
          </a:prstGeom>
        </p:spPr>
      </p:pic>
    </p:spTree>
    <p:extLst>
      <p:ext uri="{BB962C8B-B14F-4D97-AF65-F5344CB8AC3E}">
        <p14:creationId xmlns:p14="http://schemas.microsoft.com/office/powerpoint/2010/main" val="22847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AF3AAC7-C87C-424F-8C60-3B9920B6731E}"/>
              </a:ext>
            </a:extLst>
          </p:cNvPr>
          <p:cNvSpPr txBox="1"/>
          <p:nvPr/>
        </p:nvSpPr>
        <p:spPr>
          <a:xfrm>
            <a:off x="1023580" y="2825610"/>
            <a:ext cx="4591320" cy="523220"/>
          </a:xfrm>
          <a:prstGeom prst="rect">
            <a:avLst/>
          </a:prstGeom>
          <a:noFill/>
        </p:spPr>
        <p:txBody>
          <a:bodyPr wrap="none" rtlCol="0">
            <a:spAutoFit/>
          </a:bodyPr>
          <a:lstStyle/>
          <a:p>
            <a:pPr algn="ctr"/>
            <a:r>
              <a:rPr lang="es-ES" sz="2800" dirty="0">
                <a:latin typeface="Comfortaa" pitchFamily="2" charset="0"/>
              </a:rPr>
              <a:t>Music </a:t>
            </a:r>
            <a:r>
              <a:rPr lang="es-ES" sz="2800" dirty="0" err="1">
                <a:latin typeface="Comfortaa" pitchFamily="2" charset="0"/>
              </a:rPr>
              <a:t>means</a:t>
            </a:r>
            <a:r>
              <a:rPr lang="es-ES" sz="2800" dirty="0">
                <a:latin typeface="Comfortaa" pitchFamily="2" charset="0"/>
              </a:rPr>
              <a:t> </a:t>
            </a:r>
            <a:r>
              <a:rPr lang="es-ES" sz="2800" b="1" dirty="0" err="1">
                <a:solidFill>
                  <a:srgbClr val="7030A0"/>
                </a:solidFill>
                <a:latin typeface="Comfortaa" pitchFamily="2" charset="0"/>
              </a:rPr>
              <a:t>repetition</a:t>
            </a:r>
            <a:endParaRPr lang="en-US" sz="2800" b="1" dirty="0">
              <a:solidFill>
                <a:srgbClr val="7030A0"/>
              </a:solidFill>
              <a:latin typeface="Comfortaa" pitchFamily="2" charset="0"/>
            </a:endParaRPr>
          </a:p>
        </p:txBody>
      </p:sp>
      <p:sp>
        <p:nvSpPr>
          <p:cNvPr id="6" name="CuadroTexto 5">
            <a:extLst>
              <a:ext uri="{FF2B5EF4-FFF2-40B4-BE49-F238E27FC236}">
                <a16:creationId xmlns:a16="http://schemas.microsoft.com/office/drawing/2014/main" id="{E7244C14-38BE-4B90-B431-AF6E22D6E265}"/>
              </a:ext>
            </a:extLst>
          </p:cNvPr>
          <p:cNvSpPr txBox="1"/>
          <p:nvPr/>
        </p:nvSpPr>
        <p:spPr>
          <a:xfrm>
            <a:off x="6490146" y="2887165"/>
            <a:ext cx="5250516" cy="400110"/>
          </a:xfrm>
          <a:prstGeom prst="rect">
            <a:avLst/>
          </a:prstGeom>
          <a:noFill/>
        </p:spPr>
        <p:txBody>
          <a:bodyPr wrap="square" rtlCol="0">
            <a:spAutoFit/>
          </a:bodyPr>
          <a:lstStyle/>
          <a:p>
            <a:r>
              <a:rPr lang="es-ES" sz="2000" dirty="0">
                <a:latin typeface="Comfortaa" pitchFamily="2" charset="0"/>
              </a:rPr>
              <a:t>Has local and </a:t>
            </a:r>
            <a:r>
              <a:rPr lang="es-ES" sz="2000" dirty="0" err="1">
                <a:latin typeface="Comfortaa" pitchFamily="2" charset="0"/>
              </a:rPr>
              <a:t>high-level</a:t>
            </a:r>
            <a:r>
              <a:rPr lang="es-ES" sz="2000" dirty="0">
                <a:latin typeface="Comfortaa" pitchFamily="2" charset="0"/>
              </a:rPr>
              <a:t> </a:t>
            </a:r>
            <a:r>
              <a:rPr lang="es-ES" sz="2000" dirty="0" err="1">
                <a:latin typeface="Comfortaa" pitchFamily="2" charset="0"/>
              </a:rPr>
              <a:t>structures</a:t>
            </a:r>
            <a:endParaRPr lang="en-US" sz="2000" b="1" dirty="0">
              <a:solidFill>
                <a:srgbClr val="EE866E"/>
              </a:solidFill>
              <a:latin typeface="Comfortaa" pitchFamily="2" charset="0"/>
            </a:endParaRPr>
          </a:p>
        </p:txBody>
      </p:sp>
      <p:cxnSp>
        <p:nvCxnSpPr>
          <p:cNvPr id="3" name="Conector recto de flecha 2">
            <a:extLst>
              <a:ext uri="{FF2B5EF4-FFF2-40B4-BE49-F238E27FC236}">
                <a16:creationId xmlns:a16="http://schemas.microsoft.com/office/drawing/2014/main" id="{6D3531A6-53D5-4396-AC7C-7FCF7C509EFF}"/>
              </a:ext>
            </a:extLst>
          </p:cNvPr>
          <p:cNvCxnSpPr/>
          <p:nvPr/>
        </p:nvCxnSpPr>
        <p:spPr>
          <a:xfrm>
            <a:off x="5657997" y="3098650"/>
            <a:ext cx="765810" cy="0"/>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EFEAC85F-F9DD-40FD-AFF7-B11AC81683B0}"/>
              </a:ext>
            </a:extLst>
          </p:cNvPr>
          <p:cNvSpPr txBox="1"/>
          <p:nvPr/>
        </p:nvSpPr>
        <p:spPr>
          <a:xfrm>
            <a:off x="1023580" y="2103131"/>
            <a:ext cx="6992620" cy="523220"/>
          </a:xfrm>
          <a:prstGeom prst="rect">
            <a:avLst/>
          </a:prstGeom>
          <a:noFill/>
        </p:spPr>
        <p:txBody>
          <a:bodyPr wrap="none" rtlCol="0">
            <a:spAutoFit/>
          </a:bodyPr>
          <a:lstStyle/>
          <a:p>
            <a:r>
              <a:rPr lang="es-ES" sz="2800" dirty="0" err="1">
                <a:latin typeface="Comfortaa" pitchFamily="2" charset="0"/>
              </a:rPr>
              <a:t>Each</a:t>
            </a:r>
            <a:r>
              <a:rPr lang="es-ES" sz="2800" dirty="0">
                <a:latin typeface="Comfortaa" pitchFamily="2" charset="0"/>
              </a:rPr>
              <a:t> music </a:t>
            </a:r>
            <a:r>
              <a:rPr lang="es-ES" sz="2800" dirty="0" err="1">
                <a:latin typeface="Comfortaa" pitchFamily="2" charset="0"/>
              </a:rPr>
              <a:t>Genre</a:t>
            </a:r>
            <a:r>
              <a:rPr lang="es-ES" sz="2800" dirty="0">
                <a:latin typeface="Comfortaa" pitchFamily="2" charset="0"/>
              </a:rPr>
              <a:t> has </a:t>
            </a:r>
            <a:r>
              <a:rPr lang="es-ES" sz="2800" dirty="0" err="1">
                <a:latin typeface="Comfortaa" pitchFamily="2" charset="0"/>
              </a:rPr>
              <a:t>its</a:t>
            </a:r>
            <a:r>
              <a:rPr lang="es-ES" sz="2800" dirty="0">
                <a:latin typeface="Comfortaa" pitchFamily="2" charset="0"/>
              </a:rPr>
              <a:t> </a:t>
            </a:r>
            <a:r>
              <a:rPr lang="es-ES" sz="2800" dirty="0" err="1">
                <a:latin typeface="Comfortaa" pitchFamily="2" charset="0"/>
              </a:rPr>
              <a:t>own</a:t>
            </a:r>
            <a:r>
              <a:rPr lang="es-ES" sz="2800" dirty="0">
                <a:latin typeface="Comfortaa" pitchFamily="2" charset="0"/>
              </a:rPr>
              <a:t> </a:t>
            </a:r>
            <a:r>
              <a:rPr lang="es-ES" sz="2800" b="1" dirty="0">
                <a:solidFill>
                  <a:srgbClr val="7030A0"/>
                </a:solidFill>
                <a:latin typeface="Comfortaa" pitchFamily="2" charset="0"/>
              </a:rPr>
              <a:t>rules</a:t>
            </a:r>
            <a:endParaRPr lang="en-US" sz="2800" b="1" dirty="0">
              <a:solidFill>
                <a:srgbClr val="7030A0"/>
              </a:solidFill>
              <a:latin typeface="Comfortaa" pitchFamily="2" charset="0"/>
            </a:endParaRPr>
          </a:p>
        </p:txBody>
      </p:sp>
      <p:sp>
        <p:nvSpPr>
          <p:cNvPr id="8" name="Rectángulo 7">
            <a:extLst>
              <a:ext uri="{FF2B5EF4-FFF2-40B4-BE49-F238E27FC236}">
                <a16:creationId xmlns:a16="http://schemas.microsoft.com/office/drawing/2014/main" id="{7BB82279-F3FB-46F2-90EA-C1A82E3E9A6C}"/>
              </a:ext>
            </a:extLst>
          </p:cNvPr>
          <p:cNvSpPr/>
          <p:nvPr/>
        </p:nvSpPr>
        <p:spPr>
          <a:xfrm>
            <a:off x="0" y="-11293"/>
            <a:ext cx="12192000" cy="1000177"/>
          </a:xfrm>
          <a:prstGeom prst="rect">
            <a:avLst/>
          </a:prstGeom>
          <a:solidFill>
            <a:srgbClr val="E1E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adroTexto 9">
            <a:extLst>
              <a:ext uri="{FF2B5EF4-FFF2-40B4-BE49-F238E27FC236}">
                <a16:creationId xmlns:a16="http://schemas.microsoft.com/office/drawing/2014/main" id="{A01D155E-F51D-4F8F-B2C3-D364AEC2F15C}"/>
              </a:ext>
            </a:extLst>
          </p:cNvPr>
          <p:cNvSpPr txBox="1"/>
          <p:nvPr/>
        </p:nvSpPr>
        <p:spPr>
          <a:xfrm>
            <a:off x="406239" y="203615"/>
            <a:ext cx="11538111" cy="646331"/>
          </a:xfrm>
          <a:prstGeom prst="rect">
            <a:avLst/>
          </a:prstGeom>
          <a:noFill/>
        </p:spPr>
        <p:txBody>
          <a:bodyPr wrap="square">
            <a:spAutoFit/>
          </a:bodyPr>
          <a:lstStyle/>
          <a:p>
            <a:r>
              <a:rPr lang="es-ES" sz="3600" dirty="0" err="1">
                <a:latin typeface="Comfortaa" pitchFamily="2" charset="0"/>
              </a:rPr>
              <a:t>Outline</a:t>
            </a:r>
            <a:r>
              <a:rPr lang="es-ES" sz="3600" dirty="0">
                <a:latin typeface="Comfortaa" pitchFamily="2" charset="0"/>
              </a:rPr>
              <a:t>: </a:t>
            </a:r>
            <a:r>
              <a:rPr lang="es-ES" sz="3600" dirty="0" err="1">
                <a:latin typeface="Comfortaa" pitchFamily="2" charset="0"/>
              </a:rPr>
              <a:t>Why</a:t>
            </a:r>
            <a:r>
              <a:rPr lang="es-ES" sz="3600" dirty="0">
                <a:latin typeface="Comfortaa" pitchFamily="2" charset="0"/>
              </a:rPr>
              <a:t> Music </a:t>
            </a:r>
            <a:r>
              <a:rPr lang="es-ES" sz="3600" dirty="0" err="1">
                <a:latin typeface="Comfortaa" pitchFamily="2" charset="0"/>
              </a:rPr>
              <a:t>Composition</a:t>
            </a:r>
            <a:r>
              <a:rPr lang="es-ES" sz="3600" dirty="0">
                <a:latin typeface="Comfortaa" pitchFamily="2" charset="0"/>
              </a:rPr>
              <a:t> is </a:t>
            </a:r>
            <a:r>
              <a:rPr lang="es-ES" sz="3600" dirty="0" err="1">
                <a:latin typeface="Comfortaa" pitchFamily="2" charset="0"/>
              </a:rPr>
              <a:t>difficult</a:t>
            </a:r>
            <a:endParaRPr lang="en-US" sz="3600" dirty="0">
              <a:latin typeface="Comfortaa" pitchFamily="2" charset="0"/>
            </a:endParaRPr>
          </a:p>
        </p:txBody>
      </p:sp>
      <p:sp>
        <p:nvSpPr>
          <p:cNvPr id="11" name="Flecha: cheurón 10">
            <a:extLst>
              <a:ext uri="{FF2B5EF4-FFF2-40B4-BE49-F238E27FC236}">
                <a16:creationId xmlns:a16="http://schemas.microsoft.com/office/drawing/2014/main" id="{CEC7833C-27A6-4499-A847-ACD1D5A77F84}"/>
              </a:ext>
            </a:extLst>
          </p:cNvPr>
          <p:cNvSpPr/>
          <p:nvPr/>
        </p:nvSpPr>
        <p:spPr>
          <a:xfrm>
            <a:off x="573552" y="2229321"/>
            <a:ext cx="331470" cy="270841"/>
          </a:xfrm>
          <a:prstGeom prst="chevron">
            <a:avLst/>
          </a:prstGeom>
          <a:solidFill>
            <a:srgbClr val="2D6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lecha: cheurón 11">
            <a:extLst>
              <a:ext uri="{FF2B5EF4-FFF2-40B4-BE49-F238E27FC236}">
                <a16:creationId xmlns:a16="http://schemas.microsoft.com/office/drawing/2014/main" id="{D564DF52-B85A-4B88-B1AB-C2BFBA8AC841}"/>
              </a:ext>
            </a:extLst>
          </p:cNvPr>
          <p:cNvSpPr/>
          <p:nvPr/>
        </p:nvSpPr>
        <p:spPr>
          <a:xfrm>
            <a:off x="573552" y="2963229"/>
            <a:ext cx="331470" cy="270841"/>
          </a:xfrm>
          <a:prstGeom prst="chevron">
            <a:avLst/>
          </a:prstGeom>
          <a:solidFill>
            <a:srgbClr val="2D6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uadroTexto 14">
            <a:extLst>
              <a:ext uri="{FF2B5EF4-FFF2-40B4-BE49-F238E27FC236}">
                <a16:creationId xmlns:a16="http://schemas.microsoft.com/office/drawing/2014/main" id="{4D210755-587C-4422-9E7E-C2F31E7449C3}"/>
              </a:ext>
            </a:extLst>
          </p:cNvPr>
          <p:cNvSpPr txBox="1"/>
          <p:nvPr/>
        </p:nvSpPr>
        <p:spPr>
          <a:xfrm>
            <a:off x="1023580" y="3548412"/>
            <a:ext cx="1354859" cy="523220"/>
          </a:xfrm>
          <a:prstGeom prst="rect">
            <a:avLst/>
          </a:prstGeom>
          <a:noFill/>
        </p:spPr>
        <p:txBody>
          <a:bodyPr wrap="none" rtlCol="0">
            <a:spAutoFit/>
          </a:bodyPr>
          <a:lstStyle/>
          <a:p>
            <a:pPr algn="ctr"/>
            <a:r>
              <a:rPr lang="es-ES" sz="2800" dirty="0">
                <a:latin typeface="Comfortaa" pitchFamily="2" charset="0"/>
              </a:rPr>
              <a:t>2 </a:t>
            </a:r>
            <a:r>
              <a:rPr lang="es-ES" sz="2800" dirty="0" err="1">
                <a:latin typeface="Comfortaa" pitchFamily="2" charset="0"/>
              </a:rPr>
              <a:t>axes</a:t>
            </a:r>
            <a:endParaRPr lang="en-US" sz="2800" b="1" dirty="0">
              <a:solidFill>
                <a:srgbClr val="7030A0"/>
              </a:solidFill>
              <a:latin typeface="Comfortaa" pitchFamily="2" charset="0"/>
            </a:endParaRPr>
          </a:p>
        </p:txBody>
      </p:sp>
      <p:sp>
        <p:nvSpPr>
          <p:cNvPr id="16" name="CuadroTexto 15">
            <a:extLst>
              <a:ext uri="{FF2B5EF4-FFF2-40B4-BE49-F238E27FC236}">
                <a16:creationId xmlns:a16="http://schemas.microsoft.com/office/drawing/2014/main" id="{B492BA79-42E2-4EFF-824B-D4A61AB3D09C}"/>
              </a:ext>
            </a:extLst>
          </p:cNvPr>
          <p:cNvSpPr txBox="1"/>
          <p:nvPr/>
        </p:nvSpPr>
        <p:spPr>
          <a:xfrm>
            <a:off x="3346571" y="3654375"/>
            <a:ext cx="8047379" cy="400110"/>
          </a:xfrm>
          <a:prstGeom prst="rect">
            <a:avLst/>
          </a:prstGeom>
          <a:noFill/>
        </p:spPr>
        <p:txBody>
          <a:bodyPr wrap="square" rtlCol="0">
            <a:spAutoFit/>
          </a:bodyPr>
          <a:lstStyle/>
          <a:p>
            <a:r>
              <a:rPr lang="es-ES" sz="2000" b="1" dirty="0">
                <a:solidFill>
                  <a:srgbClr val="FF0000"/>
                </a:solidFill>
                <a:latin typeface="Comfortaa" pitchFamily="2" charset="0"/>
              </a:rPr>
              <a:t>Harmony</a:t>
            </a:r>
            <a:r>
              <a:rPr lang="es-ES" sz="2000" dirty="0">
                <a:latin typeface="Comfortaa" pitchFamily="2" charset="0"/>
              </a:rPr>
              <a:t> and </a:t>
            </a:r>
            <a:r>
              <a:rPr lang="es-ES" sz="2000" b="1" dirty="0">
                <a:solidFill>
                  <a:srgbClr val="3D8F8D"/>
                </a:solidFill>
                <a:latin typeface="Comfortaa" pitchFamily="2" charset="0"/>
              </a:rPr>
              <a:t>time</a:t>
            </a:r>
            <a:r>
              <a:rPr lang="es-ES" sz="2000" dirty="0">
                <a:latin typeface="Comfortaa" pitchFamily="2" charset="0"/>
              </a:rPr>
              <a:t> are </a:t>
            </a:r>
            <a:r>
              <a:rPr lang="es-ES" sz="2000" dirty="0" err="1">
                <a:latin typeface="Comfortaa" pitchFamily="2" charset="0"/>
              </a:rPr>
              <a:t>dependent</a:t>
            </a:r>
            <a:r>
              <a:rPr lang="es-ES" sz="2000" dirty="0">
                <a:latin typeface="Comfortaa" pitchFamily="2" charset="0"/>
              </a:rPr>
              <a:t> to </a:t>
            </a:r>
            <a:r>
              <a:rPr lang="es-ES" sz="2000" dirty="0" err="1">
                <a:latin typeface="Comfortaa" pitchFamily="2" charset="0"/>
              </a:rPr>
              <a:t>each</a:t>
            </a:r>
            <a:r>
              <a:rPr lang="es-ES" sz="2000" dirty="0">
                <a:latin typeface="Comfortaa" pitchFamily="2" charset="0"/>
              </a:rPr>
              <a:t> </a:t>
            </a:r>
            <a:r>
              <a:rPr lang="es-ES" sz="2000" dirty="0" err="1">
                <a:latin typeface="Comfortaa" pitchFamily="2" charset="0"/>
              </a:rPr>
              <a:t>other</a:t>
            </a:r>
            <a:endParaRPr lang="en-US" sz="2000" b="1" dirty="0">
              <a:solidFill>
                <a:srgbClr val="EE866E"/>
              </a:solidFill>
              <a:latin typeface="Comfortaa" pitchFamily="2" charset="0"/>
            </a:endParaRPr>
          </a:p>
        </p:txBody>
      </p:sp>
      <p:cxnSp>
        <p:nvCxnSpPr>
          <p:cNvPr id="17" name="Conector recto de flecha 16">
            <a:extLst>
              <a:ext uri="{FF2B5EF4-FFF2-40B4-BE49-F238E27FC236}">
                <a16:creationId xmlns:a16="http://schemas.microsoft.com/office/drawing/2014/main" id="{B9D1545B-5089-411A-89C0-CA67656C7C34}"/>
              </a:ext>
            </a:extLst>
          </p:cNvPr>
          <p:cNvCxnSpPr/>
          <p:nvPr/>
        </p:nvCxnSpPr>
        <p:spPr>
          <a:xfrm>
            <a:off x="2506774" y="3821451"/>
            <a:ext cx="765810" cy="0"/>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sp>
        <p:nvSpPr>
          <p:cNvPr id="18" name="Flecha: cheurón 17">
            <a:extLst>
              <a:ext uri="{FF2B5EF4-FFF2-40B4-BE49-F238E27FC236}">
                <a16:creationId xmlns:a16="http://schemas.microsoft.com/office/drawing/2014/main" id="{87A0D277-8854-45B3-BB53-BE0A02E76CC3}"/>
              </a:ext>
            </a:extLst>
          </p:cNvPr>
          <p:cNvSpPr/>
          <p:nvPr/>
        </p:nvSpPr>
        <p:spPr>
          <a:xfrm>
            <a:off x="573552" y="3686031"/>
            <a:ext cx="331470" cy="270841"/>
          </a:xfrm>
          <a:prstGeom prst="chevron">
            <a:avLst/>
          </a:prstGeom>
          <a:solidFill>
            <a:srgbClr val="2D6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 name="Conector recto de flecha 18">
            <a:extLst>
              <a:ext uri="{FF2B5EF4-FFF2-40B4-BE49-F238E27FC236}">
                <a16:creationId xmlns:a16="http://schemas.microsoft.com/office/drawing/2014/main" id="{9769EAF4-0D73-490F-BB37-DD714A32ADFF}"/>
              </a:ext>
            </a:extLst>
          </p:cNvPr>
          <p:cNvCxnSpPr/>
          <p:nvPr/>
        </p:nvCxnSpPr>
        <p:spPr>
          <a:xfrm>
            <a:off x="8016200" y="2364741"/>
            <a:ext cx="765810" cy="0"/>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sp>
        <p:nvSpPr>
          <p:cNvPr id="20" name="CuadroTexto 19">
            <a:extLst>
              <a:ext uri="{FF2B5EF4-FFF2-40B4-BE49-F238E27FC236}">
                <a16:creationId xmlns:a16="http://schemas.microsoft.com/office/drawing/2014/main" id="{CE68C721-717B-41B8-BE28-A5070C7392B2}"/>
              </a:ext>
            </a:extLst>
          </p:cNvPr>
          <p:cNvSpPr txBox="1"/>
          <p:nvPr/>
        </p:nvSpPr>
        <p:spPr>
          <a:xfrm>
            <a:off x="8935687" y="2169151"/>
            <a:ext cx="2100255" cy="400110"/>
          </a:xfrm>
          <a:prstGeom prst="rect">
            <a:avLst/>
          </a:prstGeom>
          <a:noFill/>
        </p:spPr>
        <p:txBody>
          <a:bodyPr wrap="none" rtlCol="0">
            <a:spAutoFit/>
          </a:bodyPr>
          <a:lstStyle/>
          <a:p>
            <a:pPr algn="ctr"/>
            <a:r>
              <a:rPr lang="es-ES" sz="2000" dirty="0">
                <a:latin typeface="Comfortaa" pitchFamily="2" charset="0"/>
              </a:rPr>
              <a:t>Tonal/atonal…</a:t>
            </a:r>
            <a:endParaRPr lang="en-US" sz="2000" b="1" dirty="0">
              <a:solidFill>
                <a:srgbClr val="EE866E"/>
              </a:solidFill>
              <a:latin typeface="Comfortaa" pitchFamily="2" charset="0"/>
            </a:endParaRPr>
          </a:p>
        </p:txBody>
      </p:sp>
      <p:sp>
        <p:nvSpPr>
          <p:cNvPr id="26" name="CuadroTexto 25">
            <a:extLst>
              <a:ext uri="{FF2B5EF4-FFF2-40B4-BE49-F238E27FC236}">
                <a16:creationId xmlns:a16="http://schemas.microsoft.com/office/drawing/2014/main" id="{CD06D6B9-C6C6-4CC6-9F07-6EF75250A783}"/>
              </a:ext>
            </a:extLst>
          </p:cNvPr>
          <p:cNvSpPr txBox="1"/>
          <p:nvPr/>
        </p:nvSpPr>
        <p:spPr>
          <a:xfrm>
            <a:off x="1023580" y="4893833"/>
            <a:ext cx="2130713" cy="523220"/>
          </a:xfrm>
          <a:prstGeom prst="rect">
            <a:avLst/>
          </a:prstGeom>
          <a:noFill/>
        </p:spPr>
        <p:txBody>
          <a:bodyPr wrap="none" rtlCol="0">
            <a:spAutoFit/>
          </a:bodyPr>
          <a:lstStyle/>
          <a:p>
            <a:pPr algn="ctr"/>
            <a:r>
              <a:rPr lang="es-ES" sz="2800" dirty="0" err="1">
                <a:latin typeface="Comfortaa" pitchFamily="2" charset="0"/>
              </a:rPr>
              <a:t>Intricacies</a:t>
            </a:r>
            <a:endParaRPr lang="en-US" sz="2800" b="1" dirty="0">
              <a:solidFill>
                <a:srgbClr val="7030A0"/>
              </a:solidFill>
              <a:latin typeface="Comfortaa" pitchFamily="2" charset="0"/>
            </a:endParaRPr>
          </a:p>
        </p:txBody>
      </p:sp>
      <p:sp>
        <p:nvSpPr>
          <p:cNvPr id="27" name="CuadroTexto 26">
            <a:extLst>
              <a:ext uri="{FF2B5EF4-FFF2-40B4-BE49-F238E27FC236}">
                <a16:creationId xmlns:a16="http://schemas.microsoft.com/office/drawing/2014/main" id="{8BD775F8-3E5A-4FC4-B2BC-D3BE60EE7F94}"/>
              </a:ext>
            </a:extLst>
          </p:cNvPr>
          <p:cNvSpPr txBox="1"/>
          <p:nvPr/>
        </p:nvSpPr>
        <p:spPr>
          <a:xfrm>
            <a:off x="3871349" y="4202633"/>
            <a:ext cx="2811536" cy="1888146"/>
          </a:xfrm>
          <a:prstGeom prst="rect">
            <a:avLst/>
          </a:prstGeom>
          <a:noFill/>
        </p:spPr>
        <p:txBody>
          <a:bodyPr wrap="square" rtlCol="0">
            <a:spAutoFit/>
          </a:bodyPr>
          <a:lstStyle/>
          <a:p>
            <a:pPr>
              <a:lnSpc>
                <a:spcPct val="150000"/>
              </a:lnSpc>
            </a:pPr>
            <a:r>
              <a:rPr lang="es-ES" sz="2000" dirty="0">
                <a:latin typeface="Comfortaa" pitchFamily="2" charset="0"/>
              </a:rPr>
              <a:t>Passing notes</a:t>
            </a:r>
          </a:p>
          <a:p>
            <a:pPr>
              <a:lnSpc>
                <a:spcPct val="150000"/>
              </a:lnSpc>
            </a:pPr>
            <a:r>
              <a:rPr lang="es-ES" sz="2000" dirty="0" err="1">
                <a:latin typeface="Comfortaa" pitchFamily="2" charset="0"/>
              </a:rPr>
              <a:t>Appogiated</a:t>
            </a:r>
            <a:r>
              <a:rPr lang="es-ES" sz="2000" dirty="0">
                <a:latin typeface="Comfortaa" pitchFamily="2" charset="0"/>
              </a:rPr>
              <a:t> </a:t>
            </a:r>
            <a:r>
              <a:rPr lang="es-ES" sz="2000" dirty="0" err="1">
                <a:latin typeface="Comfortaa" pitchFamily="2" charset="0"/>
              </a:rPr>
              <a:t>chords</a:t>
            </a:r>
            <a:r>
              <a:rPr lang="es-ES" sz="2000" dirty="0">
                <a:latin typeface="Comfortaa" pitchFamily="2" charset="0"/>
              </a:rPr>
              <a:t> </a:t>
            </a:r>
          </a:p>
          <a:p>
            <a:pPr>
              <a:lnSpc>
                <a:spcPct val="150000"/>
              </a:lnSpc>
            </a:pPr>
            <a:r>
              <a:rPr lang="es-ES" sz="2000" dirty="0" err="1">
                <a:latin typeface="Comfortaa" pitchFamily="2" charset="0"/>
              </a:rPr>
              <a:t>Ornamentations</a:t>
            </a:r>
            <a:endParaRPr lang="es-ES" sz="2000" b="1" dirty="0">
              <a:solidFill>
                <a:srgbClr val="EE866E"/>
              </a:solidFill>
              <a:latin typeface="Comfortaa" pitchFamily="2" charset="0"/>
            </a:endParaRPr>
          </a:p>
          <a:p>
            <a:pPr>
              <a:lnSpc>
                <a:spcPct val="150000"/>
              </a:lnSpc>
            </a:pPr>
            <a:r>
              <a:rPr lang="es-ES" sz="2000" dirty="0">
                <a:latin typeface="Comfortaa" pitchFamily="2" charset="0"/>
              </a:rPr>
              <a:t>...</a:t>
            </a:r>
          </a:p>
        </p:txBody>
      </p:sp>
      <p:sp>
        <p:nvSpPr>
          <p:cNvPr id="29" name="Flecha: cheurón 28">
            <a:extLst>
              <a:ext uri="{FF2B5EF4-FFF2-40B4-BE49-F238E27FC236}">
                <a16:creationId xmlns:a16="http://schemas.microsoft.com/office/drawing/2014/main" id="{20EE7617-77D9-4D0B-A068-3077337949E7}"/>
              </a:ext>
            </a:extLst>
          </p:cNvPr>
          <p:cNvSpPr/>
          <p:nvPr/>
        </p:nvSpPr>
        <p:spPr>
          <a:xfrm>
            <a:off x="573552" y="5009854"/>
            <a:ext cx="331470" cy="270841"/>
          </a:xfrm>
          <a:prstGeom prst="chevron">
            <a:avLst/>
          </a:prstGeom>
          <a:solidFill>
            <a:srgbClr val="2D6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Rectángulo 29">
            <a:extLst>
              <a:ext uri="{FF2B5EF4-FFF2-40B4-BE49-F238E27FC236}">
                <a16:creationId xmlns:a16="http://schemas.microsoft.com/office/drawing/2014/main" id="{96F57130-010A-4D5E-8108-66647976BCDF}"/>
              </a:ext>
            </a:extLst>
          </p:cNvPr>
          <p:cNvSpPr/>
          <p:nvPr/>
        </p:nvSpPr>
        <p:spPr>
          <a:xfrm>
            <a:off x="0" y="6368967"/>
            <a:ext cx="12192000" cy="509289"/>
          </a:xfrm>
          <a:prstGeom prst="rect">
            <a:avLst/>
          </a:prstGeom>
          <a:solidFill>
            <a:srgbClr val="E1E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uadroTexto 30">
            <a:extLst>
              <a:ext uri="{FF2B5EF4-FFF2-40B4-BE49-F238E27FC236}">
                <a16:creationId xmlns:a16="http://schemas.microsoft.com/office/drawing/2014/main" id="{1BA397A3-A291-49C9-89A7-A72F52ECD16D}"/>
              </a:ext>
            </a:extLst>
          </p:cNvPr>
          <p:cNvSpPr txBox="1"/>
          <p:nvPr/>
        </p:nvSpPr>
        <p:spPr>
          <a:xfrm>
            <a:off x="8016200" y="6438963"/>
            <a:ext cx="4046299" cy="307777"/>
          </a:xfrm>
          <a:prstGeom prst="rect">
            <a:avLst/>
          </a:prstGeom>
          <a:noFill/>
        </p:spPr>
        <p:txBody>
          <a:bodyPr wrap="none" rtlCol="0">
            <a:spAutoFit/>
          </a:bodyPr>
          <a:lstStyle/>
          <a:p>
            <a:pPr algn="ctr"/>
            <a:r>
              <a:rPr lang="es-ES" sz="1400" dirty="0">
                <a:solidFill>
                  <a:schemeClr val="tx1">
                    <a:lumMod val="75000"/>
                    <a:lumOff val="25000"/>
                  </a:schemeClr>
                </a:solidFill>
                <a:latin typeface="Comfortaa" pitchFamily="2" charset="0"/>
              </a:rPr>
              <a:t>Carlos </a:t>
            </a:r>
            <a:r>
              <a:rPr lang="es-ES" sz="1400" dirty="0" err="1">
                <a:solidFill>
                  <a:schemeClr val="tx1">
                    <a:lumMod val="75000"/>
                    <a:lumOff val="25000"/>
                  </a:schemeClr>
                </a:solidFill>
                <a:latin typeface="Comfortaa" pitchFamily="2" charset="0"/>
              </a:rPr>
              <a:t>Hernandez</a:t>
            </a:r>
            <a:r>
              <a:rPr lang="es-ES" sz="1400" dirty="0">
                <a:solidFill>
                  <a:schemeClr val="tx1">
                    <a:lumMod val="75000"/>
                    <a:lumOff val="25000"/>
                  </a:schemeClr>
                </a:solidFill>
                <a:latin typeface="Comfortaa" pitchFamily="2" charset="0"/>
              </a:rPr>
              <a:t>-Olivan, </a:t>
            </a:r>
            <a:r>
              <a:rPr lang="es-ES" sz="1400" dirty="0" err="1">
                <a:solidFill>
                  <a:schemeClr val="tx1">
                    <a:lumMod val="75000"/>
                    <a:lumOff val="25000"/>
                  </a:schemeClr>
                </a:solidFill>
                <a:latin typeface="Comfortaa" pitchFamily="2" charset="0"/>
              </a:rPr>
              <a:t>Jose</a:t>
            </a:r>
            <a:r>
              <a:rPr lang="es-ES" sz="1400" dirty="0">
                <a:solidFill>
                  <a:schemeClr val="tx1">
                    <a:lumMod val="75000"/>
                    <a:lumOff val="25000"/>
                  </a:schemeClr>
                </a:solidFill>
                <a:latin typeface="Comfortaa" pitchFamily="2" charset="0"/>
              </a:rPr>
              <a:t> R. </a:t>
            </a:r>
            <a:r>
              <a:rPr lang="es-ES" sz="1400" dirty="0" err="1">
                <a:solidFill>
                  <a:schemeClr val="tx1">
                    <a:lumMod val="75000"/>
                    <a:lumOff val="25000"/>
                  </a:schemeClr>
                </a:solidFill>
                <a:latin typeface="Comfortaa" pitchFamily="2" charset="0"/>
              </a:rPr>
              <a:t>Beltran</a:t>
            </a:r>
            <a:endParaRPr lang="es-ES" sz="1400" dirty="0">
              <a:solidFill>
                <a:schemeClr val="tx1">
                  <a:lumMod val="75000"/>
                  <a:lumOff val="25000"/>
                </a:schemeClr>
              </a:solidFill>
              <a:latin typeface="Comfortaa" pitchFamily="2" charset="0"/>
            </a:endParaRPr>
          </a:p>
        </p:txBody>
      </p:sp>
      <p:pic>
        <p:nvPicPr>
          <p:cNvPr id="32" name="Picture 4" descr="Ayudas de la Universidad de Zaragoza para alumnos no residentes no  comunitarios | Información académica">
            <a:extLst>
              <a:ext uri="{FF2B5EF4-FFF2-40B4-BE49-F238E27FC236}">
                <a16:creationId xmlns:a16="http://schemas.microsoft.com/office/drawing/2014/main" id="{80B91956-B354-45E8-9EC2-EDFDA74E170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6274565"/>
            <a:ext cx="1931670" cy="709888"/>
          </a:xfrm>
          <a:prstGeom prst="rect">
            <a:avLst/>
          </a:prstGeom>
          <a:noFill/>
          <a:extLst>
            <a:ext uri="{909E8E84-426E-40DD-AFC4-6F175D3DCCD1}">
              <a14:hiddenFill xmlns:a14="http://schemas.microsoft.com/office/drawing/2010/main">
                <a:solidFill>
                  <a:srgbClr val="FFFFFF"/>
                </a:solidFill>
              </a14:hiddenFill>
            </a:ext>
          </a:extLst>
        </p:spPr>
      </p:pic>
      <p:sp>
        <p:nvSpPr>
          <p:cNvPr id="33" name="CuadroTexto 32">
            <a:extLst>
              <a:ext uri="{FF2B5EF4-FFF2-40B4-BE49-F238E27FC236}">
                <a16:creationId xmlns:a16="http://schemas.microsoft.com/office/drawing/2014/main" id="{DE52CC81-4545-4B88-8801-2B0A3378F1A8}"/>
              </a:ext>
            </a:extLst>
          </p:cNvPr>
          <p:cNvSpPr txBox="1"/>
          <p:nvPr/>
        </p:nvSpPr>
        <p:spPr>
          <a:xfrm>
            <a:off x="5222432" y="6476552"/>
            <a:ext cx="689612" cy="307777"/>
          </a:xfrm>
          <a:prstGeom prst="rect">
            <a:avLst/>
          </a:prstGeom>
          <a:noFill/>
        </p:spPr>
        <p:txBody>
          <a:bodyPr wrap="none" rtlCol="0">
            <a:spAutoFit/>
          </a:bodyPr>
          <a:lstStyle/>
          <a:p>
            <a:pPr algn="ctr"/>
            <a:r>
              <a:rPr lang="es-ES" sz="1400" dirty="0">
                <a:solidFill>
                  <a:schemeClr val="tx1">
                    <a:lumMod val="75000"/>
                    <a:lumOff val="25000"/>
                  </a:schemeClr>
                </a:solidFill>
                <a:latin typeface="Comfortaa" pitchFamily="2" charset="0"/>
              </a:rPr>
              <a:t>7 / 33</a:t>
            </a:r>
          </a:p>
        </p:txBody>
      </p:sp>
      <p:sp>
        <p:nvSpPr>
          <p:cNvPr id="34" name="CuadroTexto 33">
            <a:extLst>
              <a:ext uri="{FF2B5EF4-FFF2-40B4-BE49-F238E27FC236}">
                <a16:creationId xmlns:a16="http://schemas.microsoft.com/office/drawing/2014/main" id="{AE971F4A-35AF-4F59-B1EA-32A487F18F13}"/>
              </a:ext>
            </a:extLst>
          </p:cNvPr>
          <p:cNvSpPr txBox="1"/>
          <p:nvPr/>
        </p:nvSpPr>
        <p:spPr>
          <a:xfrm>
            <a:off x="1023580" y="1364931"/>
            <a:ext cx="3709670" cy="523220"/>
          </a:xfrm>
          <a:prstGeom prst="rect">
            <a:avLst/>
          </a:prstGeom>
          <a:noFill/>
        </p:spPr>
        <p:txBody>
          <a:bodyPr wrap="none" rtlCol="0">
            <a:spAutoFit/>
          </a:bodyPr>
          <a:lstStyle/>
          <a:p>
            <a:r>
              <a:rPr lang="es-ES" sz="2800" dirty="0">
                <a:latin typeface="Comfortaa" pitchFamily="2" charset="0"/>
              </a:rPr>
              <a:t>Music is </a:t>
            </a:r>
            <a:r>
              <a:rPr lang="es-ES" sz="2800" b="1" dirty="0" err="1">
                <a:solidFill>
                  <a:srgbClr val="7030A0"/>
                </a:solidFill>
                <a:latin typeface="Comfortaa" pitchFamily="2" charset="0"/>
              </a:rPr>
              <a:t>subjective</a:t>
            </a:r>
            <a:endParaRPr lang="en-US" sz="2800" b="1" dirty="0">
              <a:solidFill>
                <a:srgbClr val="7030A0"/>
              </a:solidFill>
              <a:latin typeface="Comfortaa" pitchFamily="2" charset="0"/>
            </a:endParaRPr>
          </a:p>
        </p:txBody>
      </p:sp>
      <p:sp>
        <p:nvSpPr>
          <p:cNvPr id="35" name="Flecha: cheurón 34">
            <a:extLst>
              <a:ext uri="{FF2B5EF4-FFF2-40B4-BE49-F238E27FC236}">
                <a16:creationId xmlns:a16="http://schemas.microsoft.com/office/drawing/2014/main" id="{14B75F43-1F0C-4C28-8EDD-3D3184AD8543}"/>
              </a:ext>
            </a:extLst>
          </p:cNvPr>
          <p:cNvSpPr/>
          <p:nvPr/>
        </p:nvSpPr>
        <p:spPr>
          <a:xfrm>
            <a:off x="573552" y="1491121"/>
            <a:ext cx="331470" cy="270841"/>
          </a:xfrm>
          <a:prstGeom prst="chevron">
            <a:avLst/>
          </a:prstGeom>
          <a:solidFill>
            <a:srgbClr val="2D6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Abrir llave 1">
            <a:extLst>
              <a:ext uri="{FF2B5EF4-FFF2-40B4-BE49-F238E27FC236}">
                <a16:creationId xmlns:a16="http://schemas.microsoft.com/office/drawing/2014/main" id="{8FA108A7-71A3-41AC-8D09-BAD19D3A568A}"/>
              </a:ext>
            </a:extLst>
          </p:cNvPr>
          <p:cNvSpPr/>
          <p:nvPr/>
        </p:nvSpPr>
        <p:spPr>
          <a:xfrm>
            <a:off x="3497580" y="4310447"/>
            <a:ext cx="204615" cy="1780332"/>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25415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7BB82279-F3FB-46F2-90EA-C1A82E3E9A6C}"/>
              </a:ext>
            </a:extLst>
          </p:cNvPr>
          <p:cNvSpPr/>
          <p:nvPr/>
        </p:nvSpPr>
        <p:spPr>
          <a:xfrm>
            <a:off x="0" y="-11293"/>
            <a:ext cx="12192000" cy="1000177"/>
          </a:xfrm>
          <a:prstGeom prst="rect">
            <a:avLst/>
          </a:prstGeom>
          <a:solidFill>
            <a:srgbClr val="E1E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adroTexto 9">
            <a:extLst>
              <a:ext uri="{FF2B5EF4-FFF2-40B4-BE49-F238E27FC236}">
                <a16:creationId xmlns:a16="http://schemas.microsoft.com/office/drawing/2014/main" id="{A01D155E-F51D-4F8F-B2C3-D364AEC2F15C}"/>
              </a:ext>
            </a:extLst>
          </p:cNvPr>
          <p:cNvSpPr txBox="1"/>
          <p:nvPr/>
        </p:nvSpPr>
        <p:spPr>
          <a:xfrm>
            <a:off x="406239" y="203615"/>
            <a:ext cx="11538111" cy="646331"/>
          </a:xfrm>
          <a:prstGeom prst="rect">
            <a:avLst/>
          </a:prstGeom>
          <a:noFill/>
        </p:spPr>
        <p:txBody>
          <a:bodyPr wrap="square">
            <a:spAutoFit/>
          </a:bodyPr>
          <a:lstStyle/>
          <a:p>
            <a:r>
              <a:rPr lang="es-ES" sz="3600" dirty="0">
                <a:latin typeface="Comfortaa" pitchFamily="2" charset="0"/>
              </a:rPr>
              <a:t>The “</a:t>
            </a:r>
            <a:r>
              <a:rPr lang="es-ES" sz="3600" dirty="0" err="1">
                <a:latin typeface="Comfortaa" pitchFamily="2" charset="0"/>
              </a:rPr>
              <a:t>Power</a:t>
            </a:r>
            <a:r>
              <a:rPr lang="es-ES" sz="3600" dirty="0">
                <a:latin typeface="Comfortaa" pitchFamily="2" charset="0"/>
              </a:rPr>
              <a:t>” of </a:t>
            </a:r>
            <a:r>
              <a:rPr lang="es-ES" sz="3600" dirty="0" err="1">
                <a:latin typeface="Comfortaa" pitchFamily="2" charset="0"/>
              </a:rPr>
              <a:t>Motifs</a:t>
            </a:r>
            <a:r>
              <a:rPr lang="es-ES" sz="3600" dirty="0">
                <a:latin typeface="Comfortaa" pitchFamily="2" charset="0"/>
              </a:rPr>
              <a:t>: </a:t>
            </a:r>
            <a:r>
              <a:rPr lang="es-ES" sz="3600" dirty="0" err="1">
                <a:latin typeface="Comfortaa" pitchFamily="2" charset="0"/>
              </a:rPr>
              <a:t>Examples</a:t>
            </a:r>
            <a:endParaRPr lang="en-US" sz="3600" dirty="0">
              <a:latin typeface="Comfortaa" pitchFamily="2" charset="0"/>
            </a:endParaRPr>
          </a:p>
        </p:txBody>
      </p:sp>
      <p:sp>
        <p:nvSpPr>
          <p:cNvPr id="30" name="Rectángulo 29">
            <a:extLst>
              <a:ext uri="{FF2B5EF4-FFF2-40B4-BE49-F238E27FC236}">
                <a16:creationId xmlns:a16="http://schemas.microsoft.com/office/drawing/2014/main" id="{96F57130-010A-4D5E-8108-66647976BCDF}"/>
              </a:ext>
            </a:extLst>
          </p:cNvPr>
          <p:cNvSpPr/>
          <p:nvPr/>
        </p:nvSpPr>
        <p:spPr>
          <a:xfrm>
            <a:off x="0" y="6368967"/>
            <a:ext cx="12192000" cy="509289"/>
          </a:xfrm>
          <a:prstGeom prst="rect">
            <a:avLst/>
          </a:prstGeom>
          <a:solidFill>
            <a:srgbClr val="E1E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uadroTexto 30">
            <a:extLst>
              <a:ext uri="{FF2B5EF4-FFF2-40B4-BE49-F238E27FC236}">
                <a16:creationId xmlns:a16="http://schemas.microsoft.com/office/drawing/2014/main" id="{1BA397A3-A291-49C9-89A7-A72F52ECD16D}"/>
              </a:ext>
            </a:extLst>
          </p:cNvPr>
          <p:cNvSpPr txBox="1"/>
          <p:nvPr/>
        </p:nvSpPr>
        <p:spPr>
          <a:xfrm>
            <a:off x="8016200" y="6438963"/>
            <a:ext cx="4046299" cy="307777"/>
          </a:xfrm>
          <a:prstGeom prst="rect">
            <a:avLst/>
          </a:prstGeom>
          <a:noFill/>
        </p:spPr>
        <p:txBody>
          <a:bodyPr wrap="none" rtlCol="0">
            <a:spAutoFit/>
          </a:bodyPr>
          <a:lstStyle/>
          <a:p>
            <a:pPr algn="ctr"/>
            <a:r>
              <a:rPr lang="es-ES" sz="1400" dirty="0">
                <a:solidFill>
                  <a:schemeClr val="tx1">
                    <a:lumMod val="75000"/>
                    <a:lumOff val="25000"/>
                  </a:schemeClr>
                </a:solidFill>
                <a:latin typeface="Comfortaa" pitchFamily="2" charset="0"/>
              </a:rPr>
              <a:t>Carlos </a:t>
            </a:r>
            <a:r>
              <a:rPr lang="es-ES" sz="1400" dirty="0" err="1">
                <a:solidFill>
                  <a:schemeClr val="tx1">
                    <a:lumMod val="75000"/>
                    <a:lumOff val="25000"/>
                  </a:schemeClr>
                </a:solidFill>
                <a:latin typeface="Comfortaa" pitchFamily="2" charset="0"/>
              </a:rPr>
              <a:t>Hernandez</a:t>
            </a:r>
            <a:r>
              <a:rPr lang="es-ES" sz="1400" dirty="0">
                <a:solidFill>
                  <a:schemeClr val="tx1">
                    <a:lumMod val="75000"/>
                    <a:lumOff val="25000"/>
                  </a:schemeClr>
                </a:solidFill>
                <a:latin typeface="Comfortaa" pitchFamily="2" charset="0"/>
              </a:rPr>
              <a:t>-Olivan, </a:t>
            </a:r>
            <a:r>
              <a:rPr lang="es-ES" sz="1400" dirty="0" err="1">
                <a:solidFill>
                  <a:schemeClr val="tx1">
                    <a:lumMod val="75000"/>
                    <a:lumOff val="25000"/>
                  </a:schemeClr>
                </a:solidFill>
                <a:latin typeface="Comfortaa" pitchFamily="2" charset="0"/>
              </a:rPr>
              <a:t>Jose</a:t>
            </a:r>
            <a:r>
              <a:rPr lang="es-ES" sz="1400" dirty="0">
                <a:solidFill>
                  <a:schemeClr val="tx1">
                    <a:lumMod val="75000"/>
                    <a:lumOff val="25000"/>
                  </a:schemeClr>
                </a:solidFill>
                <a:latin typeface="Comfortaa" pitchFamily="2" charset="0"/>
              </a:rPr>
              <a:t> R. </a:t>
            </a:r>
            <a:r>
              <a:rPr lang="es-ES" sz="1400" dirty="0" err="1">
                <a:solidFill>
                  <a:schemeClr val="tx1">
                    <a:lumMod val="75000"/>
                    <a:lumOff val="25000"/>
                  </a:schemeClr>
                </a:solidFill>
                <a:latin typeface="Comfortaa" pitchFamily="2" charset="0"/>
              </a:rPr>
              <a:t>Beltran</a:t>
            </a:r>
            <a:endParaRPr lang="es-ES" sz="1400" dirty="0">
              <a:solidFill>
                <a:schemeClr val="tx1">
                  <a:lumMod val="75000"/>
                  <a:lumOff val="25000"/>
                </a:schemeClr>
              </a:solidFill>
              <a:latin typeface="Comfortaa" pitchFamily="2" charset="0"/>
            </a:endParaRPr>
          </a:p>
        </p:txBody>
      </p:sp>
      <p:pic>
        <p:nvPicPr>
          <p:cNvPr id="32" name="Picture 4" descr="Ayudas de la Universidad de Zaragoza para alumnos no residentes no  comunitarios | Información académica">
            <a:extLst>
              <a:ext uri="{FF2B5EF4-FFF2-40B4-BE49-F238E27FC236}">
                <a16:creationId xmlns:a16="http://schemas.microsoft.com/office/drawing/2014/main" id="{80B91956-B354-45E8-9EC2-EDFDA74E170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0" y="6274565"/>
            <a:ext cx="1931670" cy="709888"/>
          </a:xfrm>
          <a:prstGeom prst="rect">
            <a:avLst/>
          </a:prstGeom>
          <a:noFill/>
          <a:extLst>
            <a:ext uri="{909E8E84-426E-40DD-AFC4-6F175D3DCCD1}">
              <a14:hiddenFill xmlns:a14="http://schemas.microsoft.com/office/drawing/2010/main">
                <a:solidFill>
                  <a:srgbClr val="FFFFFF"/>
                </a:solidFill>
              </a14:hiddenFill>
            </a:ext>
          </a:extLst>
        </p:spPr>
      </p:pic>
      <p:sp>
        <p:nvSpPr>
          <p:cNvPr id="33" name="CuadroTexto 32">
            <a:extLst>
              <a:ext uri="{FF2B5EF4-FFF2-40B4-BE49-F238E27FC236}">
                <a16:creationId xmlns:a16="http://schemas.microsoft.com/office/drawing/2014/main" id="{DE52CC81-4545-4B88-8801-2B0A3378F1A8}"/>
              </a:ext>
            </a:extLst>
          </p:cNvPr>
          <p:cNvSpPr txBox="1"/>
          <p:nvPr/>
        </p:nvSpPr>
        <p:spPr>
          <a:xfrm>
            <a:off x="5220829" y="6476552"/>
            <a:ext cx="692818" cy="307777"/>
          </a:xfrm>
          <a:prstGeom prst="rect">
            <a:avLst/>
          </a:prstGeom>
          <a:noFill/>
        </p:spPr>
        <p:txBody>
          <a:bodyPr wrap="none" rtlCol="0">
            <a:spAutoFit/>
          </a:bodyPr>
          <a:lstStyle/>
          <a:p>
            <a:pPr algn="ctr"/>
            <a:r>
              <a:rPr lang="es-ES" sz="1400" dirty="0">
                <a:solidFill>
                  <a:schemeClr val="tx1">
                    <a:lumMod val="75000"/>
                    <a:lumOff val="25000"/>
                  </a:schemeClr>
                </a:solidFill>
                <a:latin typeface="Comfortaa" pitchFamily="2" charset="0"/>
              </a:rPr>
              <a:t>8 / 33</a:t>
            </a:r>
          </a:p>
        </p:txBody>
      </p:sp>
      <p:sp>
        <p:nvSpPr>
          <p:cNvPr id="28" name="CuadroTexto 27">
            <a:extLst>
              <a:ext uri="{FF2B5EF4-FFF2-40B4-BE49-F238E27FC236}">
                <a16:creationId xmlns:a16="http://schemas.microsoft.com/office/drawing/2014/main" id="{58395825-070D-4810-A27E-C58FF6366A7F}"/>
              </a:ext>
            </a:extLst>
          </p:cNvPr>
          <p:cNvSpPr txBox="1"/>
          <p:nvPr/>
        </p:nvSpPr>
        <p:spPr>
          <a:xfrm>
            <a:off x="2261335" y="2224057"/>
            <a:ext cx="1843774" cy="523220"/>
          </a:xfrm>
          <a:prstGeom prst="rect">
            <a:avLst/>
          </a:prstGeom>
          <a:noFill/>
        </p:spPr>
        <p:txBody>
          <a:bodyPr wrap="none" rtlCol="0">
            <a:spAutoFit/>
          </a:bodyPr>
          <a:lstStyle/>
          <a:p>
            <a:r>
              <a:rPr lang="es-ES" sz="2800" dirty="0">
                <a:latin typeface="Comfortaa" pitchFamily="2" charset="0"/>
              </a:rPr>
              <a:t>“</a:t>
            </a:r>
            <a:r>
              <a:rPr lang="es-ES" sz="2800" dirty="0" err="1">
                <a:latin typeface="Comfortaa" pitchFamily="2" charset="0"/>
              </a:rPr>
              <a:t>mystery</a:t>
            </a:r>
            <a:r>
              <a:rPr lang="es-ES" sz="2800" dirty="0">
                <a:latin typeface="Comfortaa" pitchFamily="2" charset="0"/>
              </a:rPr>
              <a:t>”</a:t>
            </a:r>
            <a:endParaRPr lang="en-US" sz="2800" dirty="0">
              <a:latin typeface="Comfortaa" pitchFamily="2" charset="0"/>
            </a:endParaRPr>
          </a:p>
        </p:txBody>
      </p:sp>
      <p:sp>
        <p:nvSpPr>
          <p:cNvPr id="36" name="Flecha: cheurón 35">
            <a:extLst>
              <a:ext uri="{FF2B5EF4-FFF2-40B4-BE49-F238E27FC236}">
                <a16:creationId xmlns:a16="http://schemas.microsoft.com/office/drawing/2014/main" id="{A6B966CB-C9CD-4B64-BDC7-98E37CD2E598}"/>
              </a:ext>
            </a:extLst>
          </p:cNvPr>
          <p:cNvSpPr/>
          <p:nvPr/>
        </p:nvSpPr>
        <p:spPr>
          <a:xfrm>
            <a:off x="1817657" y="2329329"/>
            <a:ext cx="331470" cy="270841"/>
          </a:xfrm>
          <a:prstGeom prst="chevron">
            <a:avLst/>
          </a:prstGeom>
          <a:solidFill>
            <a:srgbClr val="2D6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harry-potter-banda-sonora-original_y2NbWpXL">
            <a:hlinkClick r:id="" action="ppaction://media"/>
            <a:extLst>
              <a:ext uri="{FF2B5EF4-FFF2-40B4-BE49-F238E27FC236}">
                <a16:creationId xmlns:a16="http://schemas.microsoft.com/office/drawing/2014/main" id="{1A44CFF8-E2A1-4328-8B67-045D2A389FD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452013" y="2256052"/>
            <a:ext cx="487362" cy="487362"/>
          </a:xfrm>
          <a:prstGeom prst="rect">
            <a:avLst/>
          </a:prstGeom>
        </p:spPr>
      </p:pic>
      <p:sp>
        <p:nvSpPr>
          <p:cNvPr id="52" name="CuadroTexto 51">
            <a:extLst>
              <a:ext uri="{FF2B5EF4-FFF2-40B4-BE49-F238E27FC236}">
                <a16:creationId xmlns:a16="http://schemas.microsoft.com/office/drawing/2014/main" id="{07C16084-F0B6-4066-B38F-0571940F37EA}"/>
              </a:ext>
            </a:extLst>
          </p:cNvPr>
          <p:cNvSpPr txBox="1"/>
          <p:nvPr/>
        </p:nvSpPr>
        <p:spPr>
          <a:xfrm>
            <a:off x="1017037" y="1308264"/>
            <a:ext cx="2645276" cy="523220"/>
          </a:xfrm>
          <a:prstGeom prst="rect">
            <a:avLst/>
          </a:prstGeom>
          <a:noFill/>
        </p:spPr>
        <p:txBody>
          <a:bodyPr wrap="none" rtlCol="0">
            <a:spAutoFit/>
          </a:bodyPr>
          <a:lstStyle/>
          <a:p>
            <a:r>
              <a:rPr lang="es-ES" sz="2800" dirty="0" err="1">
                <a:latin typeface="Comfortaa" pitchFamily="2" charset="0"/>
              </a:rPr>
              <a:t>Composition</a:t>
            </a:r>
            <a:r>
              <a:rPr lang="es-ES" sz="2800" dirty="0">
                <a:latin typeface="Comfortaa" pitchFamily="2" charset="0"/>
              </a:rPr>
              <a:t>:</a:t>
            </a:r>
            <a:endParaRPr lang="en-US" sz="2800" b="1" dirty="0">
              <a:solidFill>
                <a:srgbClr val="7030A0"/>
              </a:solidFill>
              <a:latin typeface="Comfortaa" pitchFamily="2" charset="0"/>
            </a:endParaRPr>
          </a:p>
        </p:txBody>
      </p:sp>
      <p:sp>
        <p:nvSpPr>
          <p:cNvPr id="53" name="CuadroTexto 52">
            <a:extLst>
              <a:ext uri="{FF2B5EF4-FFF2-40B4-BE49-F238E27FC236}">
                <a16:creationId xmlns:a16="http://schemas.microsoft.com/office/drawing/2014/main" id="{1E49B210-DCB7-41F9-AE5C-ABB88946C106}"/>
              </a:ext>
            </a:extLst>
          </p:cNvPr>
          <p:cNvSpPr txBox="1"/>
          <p:nvPr/>
        </p:nvSpPr>
        <p:spPr>
          <a:xfrm>
            <a:off x="1017037" y="3514806"/>
            <a:ext cx="8526693" cy="523220"/>
          </a:xfrm>
          <a:prstGeom prst="rect">
            <a:avLst/>
          </a:prstGeom>
          <a:noFill/>
        </p:spPr>
        <p:txBody>
          <a:bodyPr wrap="none" rtlCol="0">
            <a:spAutoFit/>
          </a:bodyPr>
          <a:lstStyle/>
          <a:p>
            <a:r>
              <a:rPr lang="es-ES" sz="2800" dirty="0" err="1">
                <a:latin typeface="Comfortaa" pitchFamily="2" charset="0"/>
              </a:rPr>
              <a:t>Composition</a:t>
            </a:r>
            <a:r>
              <a:rPr lang="es-ES" sz="2800" dirty="0">
                <a:latin typeface="Comfortaa" pitchFamily="2" charset="0"/>
              </a:rPr>
              <a:t> + </a:t>
            </a:r>
            <a:r>
              <a:rPr lang="es-ES" sz="2800" dirty="0" err="1">
                <a:latin typeface="Comfortaa" pitchFamily="2" charset="0"/>
              </a:rPr>
              <a:t>Orchestration</a:t>
            </a:r>
            <a:r>
              <a:rPr lang="es-ES" sz="2800" dirty="0">
                <a:latin typeface="Comfortaa" pitchFamily="2" charset="0"/>
              </a:rPr>
              <a:t> + Performance:</a:t>
            </a:r>
            <a:endParaRPr lang="en-US" sz="2800" b="1" dirty="0">
              <a:solidFill>
                <a:srgbClr val="7030A0"/>
              </a:solidFill>
              <a:latin typeface="Comfortaa" pitchFamily="2" charset="0"/>
            </a:endParaRPr>
          </a:p>
        </p:txBody>
      </p:sp>
      <p:sp>
        <p:nvSpPr>
          <p:cNvPr id="55" name="CuadroTexto 54">
            <a:extLst>
              <a:ext uri="{FF2B5EF4-FFF2-40B4-BE49-F238E27FC236}">
                <a16:creationId xmlns:a16="http://schemas.microsoft.com/office/drawing/2014/main" id="{3C7817C5-4286-4428-B881-58F3BC9D6316}"/>
              </a:ext>
            </a:extLst>
          </p:cNvPr>
          <p:cNvSpPr txBox="1"/>
          <p:nvPr/>
        </p:nvSpPr>
        <p:spPr>
          <a:xfrm>
            <a:off x="5286279" y="2315067"/>
            <a:ext cx="6958956" cy="369332"/>
          </a:xfrm>
          <a:prstGeom prst="rect">
            <a:avLst/>
          </a:prstGeom>
          <a:noFill/>
        </p:spPr>
        <p:txBody>
          <a:bodyPr wrap="none" rtlCol="0">
            <a:spAutoFit/>
          </a:bodyPr>
          <a:lstStyle/>
          <a:p>
            <a:r>
              <a:rPr lang="es-ES" dirty="0" err="1">
                <a:latin typeface="Comfortaa" pitchFamily="2" charset="0"/>
              </a:rPr>
              <a:t>Only</a:t>
            </a:r>
            <a:r>
              <a:rPr lang="es-ES" dirty="0">
                <a:latin typeface="Comfortaa" pitchFamily="2" charset="0"/>
              </a:rPr>
              <a:t> piano, </a:t>
            </a:r>
            <a:r>
              <a:rPr lang="es-ES" dirty="0" err="1">
                <a:latin typeface="Comfortaa" pitchFamily="2" charset="0"/>
              </a:rPr>
              <a:t>high</a:t>
            </a:r>
            <a:r>
              <a:rPr lang="es-ES" dirty="0">
                <a:latin typeface="Comfortaa" pitchFamily="2" charset="0"/>
              </a:rPr>
              <a:t> notes, </a:t>
            </a:r>
            <a:r>
              <a:rPr lang="es-ES" dirty="0" err="1">
                <a:latin typeface="Comfortaa" pitchFamily="2" charset="0"/>
              </a:rPr>
              <a:t>minor</a:t>
            </a:r>
            <a:r>
              <a:rPr lang="es-ES" dirty="0">
                <a:latin typeface="Comfortaa" pitchFamily="2" charset="0"/>
              </a:rPr>
              <a:t> </a:t>
            </a:r>
            <a:r>
              <a:rPr lang="es-ES" dirty="0" err="1">
                <a:latin typeface="Comfortaa" pitchFamily="2" charset="0"/>
              </a:rPr>
              <a:t>chords</a:t>
            </a:r>
            <a:r>
              <a:rPr lang="es-ES" dirty="0">
                <a:latin typeface="Comfortaa" pitchFamily="2" charset="0"/>
              </a:rPr>
              <a:t> </a:t>
            </a:r>
            <a:r>
              <a:rPr lang="es-ES" dirty="0" err="1">
                <a:latin typeface="Comfortaa" pitchFamily="2" charset="0"/>
              </a:rPr>
              <a:t>with</a:t>
            </a:r>
            <a:r>
              <a:rPr lang="es-ES" dirty="0">
                <a:latin typeface="Comfortaa" pitchFamily="2" charset="0"/>
              </a:rPr>
              <a:t> </a:t>
            </a:r>
            <a:r>
              <a:rPr lang="es-ES" dirty="0" err="1">
                <a:latin typeface="Comfortaa" pitchFamily="2" charset="0"/>
              </a:rPr>
              <a:t>altered</a:t>
            </a:r>
            <a:r>
              <a:rPr lang="es-ES" dirty="0">
                <a:latin typeface="Comfortaa" pitchFamily="2" charset="0"/>
              </a:rPr>
              <a:t> notes…</a:t>
            </a:r>
            <a:endParaRPr lang="en-US" dirty="0">
              <a:latin typeface="Comfortaa" pitchFamily="2" charset="0"/>
            </a:endParaRPr>
          </a:p>
        </p:txBody>
      </p:sp>
      <p:sp>
        <p:nvSpPr>
          <p:cNvPr id="20" name="CuadroTexto 19">
            <a:extLst>
              <a:ext uri="{FF2B5EF4-FFF2-40B4-BE49-F238E27FC236}">
                <a16:creationId xmlns:a16="http://schemas.microsoft.com/office/drawing/2014/main" id="{741EB6FF-1854-4B30-9964-5CF9758791A3}"/>
              </a:ext>
            </a:extLst>
          </p:cNvPr>
          <p:cNvSpPr txBox="1"/>
          <p:nvPr/>
        </p:nvSpPr>
        <p:spPr>
          <a:xfrm>
            <a:off x="2375348" y="4473944"/>
            <a:ext cx="1534394" cy="523220"/>
          </a:xfrm>
          <a:prstGeom prst="rect">
            <a:avLst/>
          </a:prstGeom>
          <a:noFill/>
        </p:spPr>
        <p:txBody>
          <a:bodyPr wrap="none" rtlCol="0">
            <a:spAutoFit/>
          </a:bodyPr>
          <a:lstStyle/>
          <a:p>
            <a:r>
              <a:rPr lang="es-ES" sz="2800" dirty="0">
                <a:latin typeface="Comfortaa" pitchFamily="2" charset="0"/>
              </a:rPr>
              <a:t>“</a:t>
            </a:r>
            <a:r>
              <a:rPr lang="es-ES" sz="2800" dirty="0" err="1">
                <a:latin typeface="Comfortaa" pitchFamily="2" charset="0"/>
              </a:rPr>
              <a:t>power</a:t>
            </a:r>
            <a:r>
              <a:rPr lang="es-ES" sz="2800" dirty="0">
                <a:latin typeface="Comfortaa" pitchFamily="2" charset="0"/>
              </a:rPr>
              <a:t>”</a:t>
            </a:r>
            <a:endParaRPr lang="en-US" sz="2800" dirty="0">
              <a:latin typeface="Comfortaa" pitchFamily="2" charset="0"/>
            </a:endParaRPr>
          </a:p>
        </p:txBody>
      </p:sp>
      <p:sp>
        <p:nvSpPr>
          <p:cNvPr id="21" name="Flecha: cheurón 20">
            <a:extLst>
              <a:ext uri="{FF2B5EF4-FFF2-40B4-BE49-F238E27FC236}">
                <a16:creationId xmlns:a16="http://schemas.microsoft.com/office/drawing/2014/main" id="{DC78BE8B-7107-4D79-B7BA-A44CF27CA0A6}"/>
              </a:ext>
            </a:extLst>
          </p:cNvPr>
          <p:cNvSpPr/>
          <p:nvPr/>
        </p:nvSpPr>
        <p:spPr>
          <a:xfrm>
            <a:off x="1931670" y="4579216"/>
            <a:ext cx="331470" cy="270841"/>
          </a:xfrm>
          <a:prstGeom prst="chevron">
            <a:avLst/>
          </a:prstGeom>
          <a:solidFill>
            <a:srgbClr val="2D6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2" name="john-williams-bso-el-imperio-contraataca-marcha-imperial_zJbsi2S2">
            <a:hlinkClick r:id="" action="ppaction://media"/>
            <a:extLst>
              <a:ext uri="{FF2B5EF4-FFF2-40B4-BE49-F238E27FC236}">
                <a16:creationId xmlns:a16="http://schemas.microsoft.com/office/drawing/2014/main" id="{3C4A4E75-A6B1-44DE-8C11-4755621FFD20}"/>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4565402" y="4508261"/>
            <a:ext cx="487363" cy="487363"/>
          </a:xfrm>
          <a:prstGeom prst="rect">
            <a:avLst/>
          </a:prstGeom>
        </p:spPr>
      </p:pic>
    </p:spTree>
    <p:extLst>
      <p:ext uri="{BB962C8B-B14F-4D97-AF65-F5344CB8AC3E}">
        <p14:creationId xmlns:p14="http://schemas.microsoft.com/office/powerpoint/2010/main" val="422098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482"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9012"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5"/>
                </p:tgtEl>
              </p:cMediaNode>
            </p:audio>
            <p:audio>
              <p:cMediaNode vol="80000">
                <p:cTn id="12" fill="hold" display="0">
                  <p:stCondLst>
                    <p:cond delay="indefinite"/>
                  </p:stCondLst>
                  <p:endCondLst>
                    <p:cond evt="onStopAudio" delay="0">
                      <p:tgtEl>
                        <p:sldTgt/>
                      </p:tgtEl>
                    </p:cond>
                  </p:endCondLst>
                </p:cTn>
                <p:tgtEl>
                  <p:spTgt spid="2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Diagrama&#10;&#10;Descripción generada automáticamente">
            <a:extLst>
              <a:ext uri="{FF2B5EF4-FFF2-40B4-BE49-F238E27FC236}">
                <a16:creationId xmlns:a16="http://schemas.microsoft.com/office/drawing/2014/main" id="{4830F4E3-FCE3-40BA-9322-82224A9718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8906" y="3429000"/>
            <a:ext cx="6774188" cy="2878447"/>
          </a:xfrm>
          <a:prstGeom prst="rect">
            <a:avLst/>
          </a:prstGeom>
        </p:spPr>
      </p:pic>
      <p:pic>
        <p:nvPicPr>
          <p:cNvPr id="15" name="Imagen 14" descr="Interfaz de usuario gráfica, Aplicación&#10;&#10;Descripción generada automáticamente">
            <a:extLst>
              <a:ext uri="{FF2B5EF4-FFF2-40B4-BE49-F238E27FC236}">
                <a16:creationId xmlns:a16="http://schemas.microsoft.com/office/drawing/2014/main" id="{443B3B0E-219C-4D24-9CC3-27FEE74CF1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1674" y="192017"/>
            <a:ext cx="9628652" cy="3236983"/>
          </a:xfrm>
          <a:prstGeom prst="rect">
            <a:avLst/>
          </a:prstGeom>
        </p:spPr>
      </p:pic>
      <p:sp>
        <p:nvSpPr>
          <p:cNvPr id="5" name="CuadroTexto 4">
            <a:extLst>
              <a:ext uri="{FF2B5EF4-FFF2-40B4-BE49-F238E27FC236}">
                <a16:creationId xmlns:a16="http://schemas.microsoft.com/office/drawing/2014/main" id="{0E6A00DB-5D06-4724-8735-06A2AC6FCCEB}"/>
              </a:ext>
            </a:extLst>
          </p:cNvPr>
          <p:cNvSpPr txBox="1"/>
          <p:nvPr/>
        </p:nvSpPr>
        <p:spPr>
          <a:xfrm>
            <a:off x="8213027" y="161618"/>
            <a:ext cx="3978973" cy="461665"/>
          </a:xfrm>
          <a:prstGeom prst="rect">
            <a:avLst/>
          </a:prstGeom>
          <a:noFill/>
        </p:spPr>
        <p:txBody>
          <a:bodyPr wrap="none" rtlCol="0">
            <a:spAutoFit/>
          </a:bodyPr>
          <a:lstStyle/>
          <a:p>
            <a:pPr algn="ctr"/>
            <a:r>
              <a:rPr lang="es-ES" sz="2400" dirty="0">
                <a:solidFill>
                  <a:srgbClr val="F19883"/>
                </a:solidFill>
                <a:latin typeface="Comfortaa" pitchFamily="2" charset="0"/>
              </a:rPr>
              <a:t>Western </a:t>
            </a:r>
            <a:r>
              <a:rPr lang="es-ES" sz="2400" dirty="0" err="1">
                <a:solidFill>
                  <a:srgbClr val="F19883"/>
                </a:solidFill>
                <a:latin typeface="Comfortaa" pitchFamily="2" charset="0"/>
              </a:rPr>
              <a:t>classical</a:t>
            </a:r>
            <a:r>
              <a:rPr lang="es-ES" sz="2400" dirty="0">
                <a:solidFill>
                  <a:srgbClr val="F19883"/>
                </a:solidFill>
                <a:latin typeface="Comfortaa" pitchFamily="2" charset="0"/>
              </a:rPr>
              <a:t> music</a:t>
            </a:r>
            <a:endParaRPr lang="en-US" sz="2400" b="1" dirty="0">
              <a:solidFill>
                <a:srgbClr val="F19883"/>
              </a:solidFill>
              <a:latin typeface="Comfortaa" pitchFamily="2" charset="0"/>
            </a:endParaRPr>
          </a:p>
        </p:txBody>
      </p:sp>
      <p:sp>
        <p:nvSpPr>
          <p:cNvPr id="7" name="Rectángulo 6">
            <a:extLst>
              <a:ext uri="{FF2B5EF4-FFF2-40B4-BE49-F238E27FC236}">
                <a16:creationId xmlns:a16="http://schemas.microsoft.com/office/drawing/2014/main" id="{EB8325C4-0C06-49BF-80AB-D0A264773A95}"/>
              </a:ext>
            </a:extLst>
          </p:cNvPr>
          <p:cNvSpPr/>
          <p:nvPr/>
        </p:nvSpPr>
        <p:spPr>
          <a:xfrm>
            <a:off x="0" y="6368967"/>
            <a:ext cx="12192000" cy="509289"/>
          </a:xfrm>
          <a:prstGeom prst="rect">
            <a:avLst/>
          </a:prstGeom>
          <a:solidFill>
            <a:srgbClr val="E1E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adroTexto 7">
            <a:extLst>
              <a:ext uri="{FF2B5EF4-FFF2-40B4-BE49-F238E27FC236}">
                <a16:creationId xmlns:a16="http://schemas.microsoft.com/office/drawing/2014/main" id="{491BD672-321D-482C-A7F3-4E90F7D08239}"/>
              </a:ext>
            </a:extLst>
          </p:cNvPr>
          <p:cNvSpPr txBox="1"/>
          <p:nvPr/>
        </p:nvSpPr>
        <p:spPr>
          <a:xfrm>
            <a:off x="8016200" y="6438963"/>
            <a:ext cx="4046299" cy="307777"/>
          </a:xfrm>
          <a:prstGeom prst="rect">
            <a:avLst/>
          </a:prstGeom>
          <a:noFill/>
        </p:spPr>
        <p:txBody>
          <a:bodyPr wrap="none" rtlCol="0">
            <a:spAutoFit/>
          </a:bodyPr>
          <a:lstStyle/>
          <a:p>
            <a:pPr algn="ctr"/>
            <a:r>
              <a:rPr lang="es-ES" sz="1400" dirty="0">
                <a:solidFill>
                  <a:schemeClr val="tx1">
                    <a:lumMod val="75000"/>
                    <a:lumOff val="25000"/>
                  </a:schemeClr>
                </a:solidFill>
                <a:latin typeface="Comfortaa" pitchFamily="2" charset="0"/>
              </a:rPr>
              <a:t>Carlos </a:t>
            </a:r>
            <a:r>
              <a:rPr lang="es-ES" sz="1400" dirty="0" err="1">
                <a:solidFill>
                  <a:schemeClr val="tx1">
                    <a:lumMod val="75000"/>
                    <a:lumOff val="25000"/>
                  </a:schemeClr>
                </a:solidFill>
                <a:latin typeface="Comfortaa" pitchFamily="2" charset="0"/>
              </a:rPr>
              <a:t>Hernandez</a:t>
            </a:r>
            <a:r>
              <a:rPr lang="es-ES" sz="1400" dirty="0">
                <a:solidFill>
                  <a:schemeClr val="tx1">
                    <a:lumMod val="75000"/>
                    <a:lumOff val="25000"/>
                  </a:schemeClr>
                </a:solidFill>
                <a:latin typeface="Comfortaa" pitchFamily="2" charset="0"/>
              </a:rPr>
              <a:t>-Olivan, </a:t>
            </a:r>
            <a:r>
              <a:rPr lang="es-ES" sz="1400" dirty="0" err="1">
                <a:solidFill>
                  <a:schemeClr val="tx1">
                    <a:lumMod val="75000"/>
                    <a:lumOff val="25000"/>
                  </a:schemeClr>
                </a:solidFill>
                <a:latin typeface="Comfortaa" pitchFamily="2" charset="0"/>
              </a:rPr>
              <a:t>Jose</a:t>
            </a:r>
            <a:r>
              <a:rPr lang="es-ES" sz="1400" dirty="0">
                <a:solidFill>
                  <a:schemeClr val="tx1">
                    <a:lumMod val="75000"/>
                    <a:lumOff val="25000"/>
                  </a:schemeClr>
                </a:solidFill>
                <a:latin typeface="Comfortaa" pitchFamily="2" charset="0"/>
              </a:rPr>
              <a:t> R. </a:t>
            </a:r>
            <a:r>
              <a:rPr lang="es-ES" sz="1400" dirty="0" err="1">
                <a:solidFill>
                  <a:schemeClr val="tx1">
                    <a:lumMod val="75000"/>
                    <a:lumOff val="25000"/>
                  </a:schemeClr>
                </a:solidFill>
                <a:latin typeface="Comfortaa" pitchFamily="2" charset="0"/>
              </a:rPr>
              <a:t>Beltran</a:t>
            </a:r>
            <a:endParaRPr lang="es-ES" sz="1400" dirty="0">
              <a:solidFill>
                <a:schemeClr val="tx1">
                  <a:lumMod val="75000"/>
                  <a:lumOff val="25000"/>
                </a:schemeClr>
              </a:solidFill>
              <a:latin typeface="Comfortaa" pitchFamily="2" charset="0"/>
            </a:endParaRPr>
          </a:p>
        </p:txBody>
      </p:sp>
      <p:pic>
        <p:nvPicPr>
          <p:cNvPr id="10" name="Picture 4" descr="Ayudas de la Universidad de Zaragoza para alumnos no residentes no  comunitarios | Información académica">
            <a:extLst>
              <a:ext uri="{FF2B5EF4-FFF2-40B4-BE49-F238E27FC236}">
                <a16:creationId xmlns:a16="http://schemas.microsoft.com/office/drawing/2014/main" id="{750F9430-3719-4BDF-83CE-170AA886FDA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0" y="6274565"/>
            <a:ext cx="1931670" cy="709888"/>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170A70EC-FACB-4D70-9C2B-EE964A62E11D}"/>
              </a:ext>
            </a:extLst>
          </p:cNvPr>
          <p:cNvSpPr txBox="1"/>
          <p:nvPr/>
        </p:nvSpPr>
        <p:spPr>
          <a:xfrm>
            <a:off x="5221630" y="6476552"/>
            <a:ext cx="691216" cy="307777"/>
          </a:xfrm>
          <a:prstGeom prst="rect">
            <a:avLst/>
          </a:prstGeom>
          <a:noFill/>
        </p:spPr>
        <p:txBody>
          <a:bodyPr wrap="none" rtlCol="0">
            <a:spAutoFit/>
          </a:bodyPr>
          <a:lstStyle/>
          <a:p>
            <a:pPr algn="ctr"/>
            <a:r>
              <a:rPr lang="es-ES" sz="1400" dirty="0">
                <a:solidFill>
                  <a:schemeClr val="tx1">
                    <a:lumMod val="75000"/>
                    <a:lumOff val="25000"/>
                  </a:schemeClr>
                </a:solidFill>
                <a:latin typeface="Comfortaa" pitchFamily="2" charset="0"/>
              </a:rPr>
              <a:t>9 / 33</a:t>
            </a:r>
          </a:p>
        </p:txBody>
      </p:sp>
    </p:spTree>
    <p:extLst>
      <p:ext uri="{BB962C8B-B14F-4D97-AF65-F5344CB8AC3E}">
        <p14:creationId xmlns:p14="http://schemas.microsoft.com/office/powerpoint/2010/main" val="653150279"/>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20094</TotalTime>
  <Words>1912</Words>
  <Application>Microsoft Office PowerPoint</Application>
  <PresentationFormat>Panorámica</PresentationFormat>
  <Paragraphs>337</Paragraphs>
  <Slides>33</Slides>
  <Notes>0</Notes>
  <HiddenSlides>0</HiddenSlides>
  <MMClips>7</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33</vt:i4>
      </vt:variant>
    </vt:vector>
  </HeadingPairs>
  <TitlesOfParts>
    <vt:vector size="39" baseType="lpstr">
      <vt:lpstr>Meiryo</vt:lpstr>
      <vt:lpstr>Arial</vt:lpstr>
      <vt:lpstr>Calibri</vt:lpstr>
      <vt:lpstr>Calibri Light</vt:lpstr>
      <vt:lpstr>Comfortaa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 Hernández</dc:creator>
  <cp:lastModifiedBy>Carlos Hernández</cp:lastModifiedBy>
  <cp:revision>149</cp:revision>
  <dcterms:created xsi:type="dcterms:W3CDTF">2019-12-04T17:35:16Z</dcterms:created>
  <dcterms:modified xsi:type="dcterms:W3CDTF">2022-04-22T16:53:01Z</dcterms:modified>
</cp:coreProperties>
</file>